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6" r:id="rId3"/>
    <p:sldId id="279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359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58" r:id="rId32"/>
    <p:sldId id="309" r:id="rId33"/>
    <p:sldId id="310" r:id="rId34"/>
    <p:sldId id="311" r:id="rId35"/>
    <p:sldId id="312" r:id="rId36"/>
    <p:sldId id="314" r:id="rId37"/>
    <p:sldId id="315" r:id="rId38"/>
    <p:sldId id="316" r:id="rId3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00"/>
    <a:srgbClr val="000066"/>
    <a:srgbClr val="336600"/>
    <a:srgbClr val="003366"/>
    <a:srgbClr val="00CC00"/>
    <a:srgbClr val="FF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322" autoAdjust="0"/>
  </p:normalViewPr>
  <p:slideViewPr>
    <p:cSldViewPr>
      <p:cViewPr>
        <p:scale>
          <a:sx n="67" d="100"/>
          <a:sy n="67" d="100"/>
        </p:scale>
        <p:origin x="-290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3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F3F63E-C695-486C-8603-5304148F370F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A4D41B-03C0-4AAC-9E1D-A79494620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6190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5EBE1E-198A-4D5D-A0C1-410C3DC49959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263414-C494-4799-A488-59631CCFC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354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0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1" name="Дата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DBDF191-E27B-4434-948C-01A99CCF8DC7}" type="datetime1">
              <a:rPr lang="ru-RU" altLang="ru-RU" smtClean="0"/>
              <a:pPr/>
              <a:t>26.06.2023</a:t>
            </a:fld>
            <a:endParaRPr lang="ru-RU" altLang="ru-RU" smtClean="0"/>
          </a:p>
        </p:txBody>
      </p:sp>
      <p:sp>
        <p:nvSpPr>
          <p:cNvPr id="55302" name="Нижний колонтитул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3" name="Номер слайда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D69FB-4D4C-40C8-8F9A-90B423B2F74E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B6B8-5A76-459F-8C84-815200334CD7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Русскова Ю.Б.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B47B-E23F-45E6-9B64-49FBB9F0E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6E4B-5A87-4E2E-AAA2-046E39B18396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CD483-17DD-46C8-85B7-CB7EE3839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5E87-B41A-4556-8196-F03B1B5C9E22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3B35-6830-4572-8628-872DA8569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0C139-5D25-4F00-B347-DF832C54BDD5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5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5929313" y="621506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</a:t>
            </a:r>
            <a:r>
              <a:rPr lang="ru-RU" smtClean="0"/>
              <a:t>:.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C6DD-94CF-40DE-B843-8E5E41F42B29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</a:t>
            </a:r>
            <a:r>
              <a:rPr lang="ru-RU" smtClean="0"/>
              <a:t>: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4E6B-7340-49E0-B9D7-60C6F9CB0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CB81-B0A3-4AB6-A05F-442CD1AA863B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753A-3B44-492C-B3EB-AE7576F5E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147A-CE73-4270-B04A-D9FE7148B4B1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027F-0820-42F6-8EEB-274A0E38B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C9FB-6889-4CCE-9B89-CA486E780BAF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259B2-C750-4004-A387-4631A3F03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3978-DD70-4420-9461-D5BB5975DE67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3A8F-0FB5-4142-ABE4-4E368CE2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8C061-42C2-412E-8640-1EEFABCEDC71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CA25-3FD1-47CB-AA82-2B29F8C0EAFF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0EF4-7CAC-449B-AAEE-D76EAB190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EA3CA1DE-5370-4039-B945-09E18989E4E4}" type="datetime1">
              <a:rPr lang="ru-RU"/>
              <a:pPr>
                <a:defRPr/>
              </a:pPr>
              <a:t>26.06.2023</a:t>
            </a:fld>
            <a:endParaRPr lang="ru-RU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/>
              <a:t>Автор: Русскова Ю.Б.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04" r:id="rId8"/>
    <p:sldLayoutId id="2147484512" r:id="rId9"/>
    <p:sldLayoutId id="2147484513" r:id="rId10"/>
    <p:sldLayoutId id="214748451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40;&#1041;&#1054;&#1063;&#1048;&#1049;%20&#1057;&#1058;&#1054;&#1051;%2019%20&#1053;&#1054;&#1071;&#1041;&#1056;&#1071;%202018\&#1056;&#1040;&#1041;&#1054;&#1063;&#1048;&#1049;%20&#1057;&#1058;&#1054;&#1051;%202017-2018\5%20&#1041;\&#1050;&#1083;%20&#1095;&#1072;&#1089;%20&#1059;&#1088;&#1086;&#1082;%20&#1092;&#1080;&#1085;&#1072;&#1085;&#1089;&#1086;&#1074;&#1086;&#1081;%20&#1075;&#1088;&#1072;&#1084;&#1086;&#1090;&#1085;&#1086;&#1089;&#1090;&#1080;\Homage.mp3" TargetMode="Externa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21.xml"/><Relationship Id="rId18" Type="http://schemas.openxmlformats.org/officeDocument/2006/relationships/slide" Target="slide8.xml"/><Relationship Id="rId26" Type="http://schemas.openxmlformats.org/officeDocument/2006/relationships/slide" Target="slide10.xml"/><Relationship Id="rId39" Type="http://schemas.openxmlformats.org/officeDocument/2006/relationships/slide" Target="slide2.xml"/><Relationship Id="rId3" Type="http://schemas.openxmlformats.org/officeDocument/2006/relationships/slide" Target="slide31.xml"/><Relationship Id="rId21" Type="http://schemas.openxmlformats.org/officeDocument/2006/relationships/slide" Target="slide37.xml"/><Relationship Id="rId34" Type="http://schemas.openxmlformats.org/officeDocument/2006/relationships/slide" Target="slide32.xml"/><Relationship Id="rId7" Type="http://schemas.openxmlformats.org/officeDocument/2006/relationships/slide" Target="slide29.xml"/><Relationship Id="rId12" Type="http://schemas.openxmlformats.org/officeDocument/2006/relationships/slide" Target="slide4.xml"/><Relationship Id="rId17" Type="http://schemas.openxmlformats.org/officeDocument/2006/relationships/slide" Target="slide35.xml"/><Relationship Id="rId25" Type="http://schemas.openxmlformats.org/officeDocument/2006/relationships/slide" Target="slide17.xml"/><Relationship Id="rId33" Type="http://schemas.openxmlformats.org/officeDocument/2006/relationships/slide" Target="slide11.xml"/><Relationship Id="rId38" Type="http://schemas.openxmlformats.org/officeDocument/2006/relationships/slide" Target="slide19.xml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20" Type="http://schemas.openxmlformats.org/officeDocument/2006/relationships/slide" Target="slide30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slide" Target="slide28.xml"/><Relationship Id="rId24" Type="http://schemas.openxmlformats.org/officeDocument/2006/relationships/slide" Target="slide16.xml"/><Relationship Id="rId32" Type="http://schemas.openxmlformats.org/officeDocument/2006/relationships/slide" Target="slide25.xml"/><Relationship Id="rId37" Type="http://schemas.openxmlformats.org/officeDocument/2006/relationships/slide" Target="slide38.xml"/><Relationship Id="rId5" Type="http://schemas.openxmlformats.org/officeDocument/2006/relationships/slide" Target="slide13.xml"/><Relationship Id="rId15" Type="http://schemas.openxmlformats.org/officeDocument/2006/relationships/slide" Target="slide15.xml"/><Relationship Id="rId23" Type="http://schemas.openxmlformats.org/officeDocument/2006/relationships/slide" Target="slide24.xml"/><Relationship Id="rId28" Type="http://schemas.openxmlformats.org/officeDocument/2006/relationships/slide" Target="slide12.xml"/><Relationship Id="rId36" Type="http://schemas.openxmlformats.org/officeDocument/2006/relationships/slide" Target="slide27.xml"/><Relationship Id="rId10" Type="http://schemas.openxmlformats.org/officeDocument/2006/relationships/slide" Target="slide5.xml"/><Relationship Id="rId19" Type="http://schemas.openxmlformats.org/officeDocument/2006/relationships/slide" Target="slide7.xml"/><Relationship Id="rId31" Type="http://schemas.openxmlformats.org/officeDocument/2006/relationships/slide" Target="slide18.xml"/><Relationship Id="rId4" Type="http://schemas.openxmlformats.org/officeDocument/2006/relationships/slide" Target="slide14.xml"/><Relationship Id="rId9" Type="http://schemas.openxmlformats.org/officeDocument/2006/relationships/slide" Target="slide22.xml"/><Relationship Id="rId14" Type="http://schemas.openxmlformats.org/officeDocument/2006/relationships/slide" Target="slide23.xml"/><Relationship Id="rId22" Type="http://schemas.openxmlformats.org/officeDocument/2006/relationships/slide" Target="slide36.xml"/><Relationship Id="rId27" Type="http://schemas.openxmlformats.org/officeDocument/2006/relationships/slide" Target="slide9.xml"/><Relationship Id="rId30" Type="http://schemas.openxmlformats.org/officeDocument/2006/relationships/slide" Target="slide33.xml"/><Relationship Id="rId35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9.gif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>
            <a:hlinkClick r:id="rId4" action="ppaction://hlinksldjump" tooltip="Игра &quot;АЛХИМИК&quot;"/>
          </p:cNvPr>
          <p:cNvSpPr>
            <a:spLocks noChangeArrowheads="1"/>
          </p:cNvSpPr>
          <p:nvPr/>
        </p:nvSpPr>
        <p:spPr bwMode="auto">
          <a:xfrm>
            <a:off x="7524750" y="6381750"/>
            <a:ext cx="1420813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2293" name="WordArt 15"/>
          <p:cNvSpPr>
            <a:spLocks noChangeArrowheads="1" noChangeShapeType="1" noTextEdit="1"/>
          </p:cNvSpPr>
          <p:nvPr/>
        </p:nvSpPr>
        <p:spPr bwMode="auto">
          <a:xfrm>
            <a:off x="428625" y="692696"/>
            <a:ext cx="8397875" cy="35999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5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B6BC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Внеурочное занятие</a:t>
            </a:r>
          </a:p>
          <a:p>
            <a:pPr algn="ctr"/>
            <a:r>
              <a:rPr lang="ru-RU" sz="3600" kern="10" dirty="0" smtClean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B6BC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по финансовой </a:t>
            </a:r>
            <a:endParaRPr lang="ru-RU" sz="3600" kern="10" dirty="0">
              <a:ln w="15875">
                <a:solidFill>
                  <a:schemeClr val="tx1"/>
                </a:solidFill>
                <a:round/>
                <a:headEnd/>
                <a:tailEnd/>
              </a:ln>
              <a:solidFill>
                <a:srgbClr val="6B6BC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B6BC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грамотности</a:t>
            </a:r>
          </a:p>
        </p:txBody>
      </p:sp>
      <p:pic>
        <p:nvPicPr>
          <p:cNvPr id="6" name="Homag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5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1025" y="4516438"/>
            <a:ext cx="7654131" cy="64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Экономика в  загадках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916113"/>
            <a:ext cx="8429625" cy="124142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000099"/>
                </a:solidFill>
              </a:rPr>
              <a:t>В море коварном товаров и цен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rgbClr val="000099"/>
                </a:solidFill>
              </a:rPr>
              <a:t>Бизнес - корабль ведёт ...</a:t>
            </a:r>
          </a:p>
        </p:txBody>
      </p:sp>
      <p:pic>
        <p:nvPicPr>
          <p:cNvPr id="21508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348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482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4829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997325" cy="1417638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marL="342900" indent="-342900" algn="ctr" eaLnBrk="1" hangingPunct="1"/>
            <a:endParaRPr lang="ru-RU" altLang="ru-RU" sz="2800" b="1">
              <a:solidFill>
                <a:srgbClr val="CC0000"/>
              </a:solidFill>
            </a:endParaRPr>
          </a:p>
          <a:p>
            <a:pPr marL="342900" indent="-342900" algn="ctr" eaLnBrk="1" hangingPunct="1"/>
            <a:r>
              <a:rPr lang="ru-RU" altLang="ru-RU" sz="2800" b="1">
                <a:solidFill>
                  <a:srgbClr val="CC0000"/>
                </a:solidFill>
              </a:rPr>
              <a:t>бизнесмен</a:t>
            </a:r>
          </a:p>
        </p:txBody>
      </p:sp>
      <p:sp>
        <p:nvSpPr>
          <p:cNvPr id="21518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36" name="Rectangl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4838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213" y="3355975"/>
            <a:ext cx="2847975" cy="214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8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nimBg="1" autoUpdateAnimBg="0" advAuto="0"/>
      <p:bldP spid="34823" grpId="0" animBg="1" autoUpdateAnimBg="0"/>
      <p:bldP spid="34824" grpId="0" animBg="1" autoUpdateAnimBg="0"/>
      <p:bldP spid="34825" grpId="0" animBg="1" autoUpdateAnimBg="0"/>
      <p:bldP spid="34826" grpId="0" animBg="1" autoUpdateAnimBg="0"/>
      <p:bldP spid="34827" grpId="0" animBg="1" autoUpdateAnimBg="0"/>
      <p:bldP spid="34828" grpId="0" animBg="1" autoUpdateAnimBg="0"/>
      <p:bldP spid="3482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715375" cy="1282700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chemeClr val="accent2"/>
                </a:solidFill>
              </a:rPr>
              <a:t> Он финансовый факир,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smtClean="0">
                <a:solidFill>
                  <a:schemeClr val="accent2"/>
                </a:solidFill>
              </a:rPr>
              <a:t>В банк к себе вас ждёт… </a:t>
            </a:r>
          </a:p>
        </p:txBody>
      </p:sp>
      <p:pic>
        <p:nvPicPr>
          <p:cNvPr id="22532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53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3584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5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5852" name="Rectangle 12"/>
          <p:cNvSpPr>
            <a:spLocks noChangeArrowheads="1"/>
          </p:cNvSpPr>
          <p:nvPr/>
        </p:nvSpPr>
        <p:spPr bwMode="auto">
          <a:xfrm>
            <a:off x="4572000" y="34115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5853" name="AutoShape 13"/>
          <p:cNvSpPr>
            <a:spLocks noChangeArrowheads="1"/>
          </p:cNvSpPr>
          <p:nvPr/>
        </p:nvSpPr>
        <p:spPr bwMode="auto">
          <a:xfrm rot="10800000">
            <a:off x="5364163" y="4533900"/>
            <a:ext cx="3384550" cy="132397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4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400" b="1">
                <a:solidFill>
                  <a:srgbClr val="CC0000"/>
                </a:solidFill>
              </a:rPr>
              <a:t>банкир</a:t>
            </a:r>
          </a:p>
        </p:txBody>
      </p:sp>
      <p:sp>
        <p:nvSpPr>
          <p:cNvPr id="2254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59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586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1613" y="3182938"/>
            <a:ext cx="1804987" cy="2406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nimBg="1" autoUpdateAnimBg="0" advAuto="0"/>
      <p:bldP spid="35847" grpId="0" animBg="1" autoUpdateAnimBg="0"/>
      <p:bldP spid="35848" grpId="0" animBg="1" autoUpdateAnimBg="0"/>
      <p:bldP spid="35849" grpId="0" animBg="1" autoUpdateAnimBg="0"/>
      <p:bldP spid="35850" grpId="0" animBg="1" autoUpdateAnimBg="0"/>
      <p:bldP spid="35851" grpId="0" animBg="1" autoUpdateAnimBg="0"/>
      <p:bldP spid="35852" grpId="0" animBg="1" autoUpdateAnimBg="0"/>
      <p:bldP spid="3585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28775"/>
            <a:ext cx="8143875" cy="1730375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b="1" smtClean="0">
                <a:solidFill>
                  <a:schemeClr val="accent2"/>
                </a:solidFill>
              </a:rPr>
              <a:t>Будут целыми, как в танке, </a:t>
            </a:r>
          </a:p>
          <a:p>
            <a:pPr algn="ctr" eaLnBrk="1" hangingPunct="1">
              <a:buFontTx/>
              <a:buNone/>
            </a:pPr>
            <a:r>
              <a:rPr lang="ru-RU" altLang="ru-RU" sz="3600" b="1" smtClean="0">
                <a:solidFill>
                  <a:schemeClr val="accent2"/>
                </a:solidFill>
              </a:rPr>
              <a:t>Сбереженья ваши в …</a:t>
            </a:r>
          </a:p>
        </p:txBody>
      </p:sp>
      <p:pic>
        <p:nvPicPr>
          <p:cNvPr id="23556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55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3687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7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7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7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687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6877" name="AutoShape 13"/>
          <p:cNvSpPr>
            <a:spLocks noChangeArrowheads="1"/>
          </p:cNvSpPr>
          <p:nvPr/>
        </p:nvSpPr>
        <p:spPr bwMode="auto">
          <a:xfrm rot="10800000">
            <a:off x="5292725" y="4714875"/>
            <a:ext cx="3600450" cy="12065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4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400" b="1">
                <a:solidFill>
                  <a:srgbClr val="CC0000"/>
                </a:solidFill>
              </a:rPr>
              <a:t>банке</a:t>
            </a:r>
          </a:p>
        </p:txBody>
      </p:sp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8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688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3471863"/>
            <a:ext cx="3367088" cy="211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nimBg="1" autoUpdateAnimBg="0" advAuto="0"/>
      <p:bldP spid="36871" grpId="0" animBg="1" autoUpdateAnimBg="0"/>
      <p:bldP spid="36872" grpId="0" animBg="1" autoUpdateAnimBg="0"/>
      <p:bldP spid="36873" grpId="0" animBg="1" autoUpdateAnimBg="0"/>
      <p:bldP spid="36874" grpId="0" animBg="1" autoUpdateAnimBg="0"/>
      <p:bldP spid="36875" grpId="0" animBg="1" autoUpdateAnimBg="0"/>
      <p:bldP spid="36876" grpId="0" animBg="1" autoUpdateAnimBg="0"/>
      <p:bldP spid="3687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86750" cy="142557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И врачу, и акробату 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Выдают за труд ...</a:t>
            </a:r>
          </a:p>
        </p:txBody>
      </p:sp>
      <p:pic>
        <p:nvPicPr>
          <p:cNvPr id="24580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3789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790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7901" name="AutoShape 13"/>
          <p:cNvSpPr>
            <a:spLocks noChangeArrowheads="1"/>
          </p:cNvSpPr>
          <p:nvPr/>
        </p:nvSpPr>
        <p:spPr bwMode="auto">
          <a:xfrm rot="10800000">
            <a:off x="5219700" y="4786313"/>
            <a:ext cx="3673475" cy="123507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 </a:t>
            </a:r>
            <a:endParaRPr lang="ru-RU" altLang="ru-RU" sz="2000" b="1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зарплату</a:t>
            </a:r>
          </a:p>
        </p:txBody>
      </p:sp>
      <p:sp>
        <p:nvSpPr>
          <p:cNvPr id="24590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908" name="Rectangl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37910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7450" y="3189288"/>
            <a:ext cx="2519363" cy="220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nimBg="1" autoUpdateAnimBg="0" advAuto="0"/>
      <p:bldP spid="37895" grpId="0" animBg="1" autoUpdateAnimBg="0"/>
      <p:bldP spid="37896" grpId="0" animBg="1" autoUpdateAnimBg="0"/>
      <p:bldP spid="37897" grpId="0" animBg="1" autoUpdateAnimBg="0"/>
      <p:bldP spid="37898" grpId="0" animBg="1" autoUpdateAnimBg="0"/>
      <p:bldP spid="37899" grpId="0" animBg="1" autoUpdateAnimBg="0"/>
      <p:bldP spid="37900" grpId="0" animBg="1" autoUpdateAnimBg="0"/>
      <p:bldP spid="3790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5604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5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288" y="1773238"/>
            <a:ext cx="8286750" cy="1079500"/>
          </a:xfrm>
          <a:prstGeom prst="rect">
            <a:avLst/>
          </a:prstGeo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chemeClr val="bg1"/>
                </a:solidFill>
                <a:latin typeface="+mn-lt"/>
              </a:rPr>
              <a:t>Очень вкусная витрина </a:t>
            </a:r>
            <a:br>
              <a:rPr lang="ru-RU" sz="3200" b="1" kern="0" dirty="0">
                <a:solidFill>
                  <a:schemeClr val="bg1"/>
                </a:solidFill>
                <a:latin typeface="+mn-lt"/>
              </a:rPr>
            </a:br>
            <a:r>
              <a:rPr lang="ru-RU" sz="3200" b="1" kern="0" dirty="0">
                <a:solidFill>
                  <a:schemeClr val="bg1"/>
                </a:solidFill>
                <a:latin typeface="+mn-lt"/>
              </a:rPr>
              <a:t>Овощного ...</a:t>
            </a:r>
          </a:p>
        </p:txBody>
      </p:sp>
      <p:sp>
        <p:nvSpPr>
          <p:cNvPr id="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12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" name="Rectangle 2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16" name="Rectangl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sp useBgFill="1">
        <p:nvSpPr>
          <p:cNvPr id="17" name="Rectangle 12"/>
          <p:cNvSpPr>
            <a:spLocks noChangeArrowheads="1"/>
          </p:cNvSpPr>
          <p:nvPr/>
        </p:nvSpPr>
        <p:spPr bwMode="auto">
          <a:xfrm>
            <a:off x="4572000" y="3429000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18" name="AutoShape 13"/>
          <p:cNvSpPr>
            <a:spLocks noChangeArrowheads="1"/>
          </p:cNvSpPr>
          <p:nvPr/>
        </p:nvSpPr>
        <p:spPr bwMode="auto">
          <a:xfrm rot="10800000">
            <a:off x="5580063" y="4581525"/>
            <a:ext cx="3135312" cy="1277938"/>
          </a:xfrm>
          <a:prstGeom prst="wedgeRectCallout">
            <a:avLst>
              <a:gd name="adj1" fmla="val -463"/>
              <a:gd name="adj2" fmla="val 8866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000" b="1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магазина</a:t>
            </a:r>
            <a:r>
              <a:rPr lang="ru-RU" altLang="ru-RU" sz="2000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5621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" y="3068638"/>
            <a:ext cx="3503613" cy="244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8" grpId="0" build="p" animBg="1" autoUpdateAnimBg="0" advAuto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7" grpId="0" animBg="1" autoUpdateAnimBg="0"/>
      <p:bldP spid="1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643938" cy="1138237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 Сколько купили вы колбасы, 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chemeClr val="bg1"/>
                </a:solidFill>
              </a:rPr>
              <a:t>Стрелкой покажут вам точно…</a:t>
            </a:r>
          </a:p>
        </p:txBody>
      </p:sp>
      <p:pic>
        <p:nvPicPr>
          <p:cNvPr id="26628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3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399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9948" name="Rectangle 12"/>
          <p:cNvSpPr>
            <a:spLocks noChangeArrowheads="1"/>
          </p:cNvSpPr>
          <p:nvPr/>
        </p:nvSpPr>
        <p:spPr bwMode="auto">
          <a:xfrm>
            <a:off x="4464050" y="31416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9949" name="AutoShape 13"/>
          <p:cNvSpPr>
            <a:spLocks noChangeArrowheads="1"/>
          </p:cNvSpPr>
          <p:nvPr/>
        </p:nvSpPr>
        <p:spPr bwMode="auto">
          <a:xfrm rot="10800000">
            <a:off x="5435600" y="4292600"/>
            <a:ext cx="3349625" cy="1296988"/>
          </a:xfrm>
          <a:prstGeom prst="wedgeRectCallout">
            <a:avLst>
              <a:gd name="adj1" fmla="val -5278"/>
              <a:gd name="adj2" fmla="val 8352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000" b="1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весы</a:t>
            </a:r>
          </a:p>
        </p:txBody>
      </p:sp>
      <p:sp>
        <p:nvSpPr>
          <p:cNvPr id="2663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55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995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23950" y="3141663"/>
            <a:ext cx="2303463" cy="2303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nimBg="1" autoUpdateAnimBg="0" advAuto="0"/>
      <p:bldP spid="39943" grpId="0" animBg="1" autoUpdateAnimBg="0"/>
      <p:bldP spid="39944" grpId="0" animBg="1" autoUpdateAnimBg="0"/>
      <p:bldP spid="39945" grpId="0" animBg="1" autoUpdateAnimBg="0"/>
      <p:bldP spid="39946" grpId="0" animBg="1" autoUpdateAnimBg="0"/>
      <p:bldP spid="39947" grpId="0" animBg="1" autoUpdateAnimBg="0"/>
      <p:bldP spid="39948" grpId="0" animBg="1" autoUpdateAnimBg="0"/>
      <p:bldP spid="3994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85938"/>
            <a:ext cx="8501062" cy="1714500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sz="3600" b="1" smtClean="0">
                <a:solidFill>
                  <a:schemeClr val="bg1"/>
                </a:solidFill>
              </a:rPr>
              <a:t>Мебель, хлеб и огурцы 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sz="3600" b="1" smtClean="0">
                <a:solidFill>
                  <a:schemeClr val="bg1"/>
                </a:solidFill>
              </a:rPr>
              <a:t>Продают нам ...</a:t>
            </a:r>
          </a:p>
        </p:txBody>
      </p:sp>
      <p:pic>
        <p:nvPicPr>
          <p:cNvPr id="27652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40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097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0973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455988" cy="989013"/>
          </a:xfrm>
          <a:prstGeom prst="wedgeRectCallout">
            <a:avLst>
              <a:gd name="adj1" fmla="val -7144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продавцы</a:t>
            </a:r>
            <a:r>
              <a:rPr lang="ru-RU" altLang="ru-RU" sz="28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2766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79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098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7670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08088" y="3665538"/>
            <a:ext cx="2849562" cy="189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nimBg="1" autoUpdateAnimBg="0" advAuto="0"/>
      <p:bldP spid="40967" grpId="0" animBg="1" autoUpdateAnimBg="0"/>
      <p:bldP spid="40968" grpId="0" animBg="1" autoUpdateAnimBg="0"/>
      <p:bldP spid="40969" grpId="0" animBg="1" autoUpdateAnimBg="0"/>
      <p:bldP spid="40970" grpId="0" animBg="1" autoUpdateAnimBg="0"/>
      <p:bldP spid="40971" grpId="0" animBg="1" autoUpdateAnimBg="0"/>
      <p:bldP spid="40972" grpId="0" animBg="1" autoUpdateAnimBg="0"/>
      <p:bldP spid="4097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85938"/>
            <a:ext cx="8358188" cy="1211262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smtClean="0">
                <a:solidFill>
                  <a:schemeClr val="bg1"/>
                </a:solidFill>
              </a:rPr>
              <a:t>За сметану, хлеб и сыр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smtClean="0">
                <a:solidFill>
                  <a:schemeClr val="bg1"/>
                </a:solidFill>
              </a:rPr>
              <a:t>В кассе чек пробьёт ...</a:t>
            </a:r>
          </a:p>
        </p:txBody>
      </p:sp>
      <p:pic>
        <p:nvPicPr>
          <p:cNvPr id="28676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7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419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199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199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131888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110000"/>
              </a:lnSpc>
            </a:pPr>
            <a:endParaRPr lang="ru-RU" altLang="ru-RU" sz="24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110000"/>
              </a:lnSpc>
            </a:pPr>
            <a:r>
              <a:rPr lang="ru-RU" altLang="ru-RU" sz="3200" b="1">
                <a:solidFill>
                  <a:srgbClr val="CC0000"/>
                </a:solidFill>
              </a:rPr>
              <a:t>кассир</a:t>
            </a:r>
          </a:p>
        </p:txBody>
      </p:sp>
      <p:sp>
        <p:nvSpPr>
          <p:cNvPr id="2868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200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200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06513" y="3087688"/>
            <a:ext cx="2408237" cy="2406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nimBg="1" autoUpdateAnimBg="0" advAuto="0"/>
      <p:bldP spid="41991" grpId="0" animBg="1" autoUpdateAnimBg="0"/>
      <p:bldP spid="41992" grpId="0" animBg="1" autoUpdateAnimBg="0"/>
      <p:bldP spid="41993" grpId="0" animBg="1" autoUpdateAnimBg="0"/>
      <p:bldP spid="41994" grpId="0" animBg="1" autoUpdateAnimBg="0"/>
      <p:bldP spid="41995" grpId="0" animBg="1" autoUpdateAnimBg="0"/>
      <p:bldP spid="41996" grpId="0" animBg="1" autoUpdateAnimBg="0"/>
      <p:bldP spid="4199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429625" cy="1785938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Дела у нас пойдут на лад: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Мы в лучший банк внесли свой ... </a:t>
            </a:r>
          </a:p>
        </p:txBody>
      </p:sp>
      <p:pic>
        <p:nvPicPr>
          <p:cNvPr id="29700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0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302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3021" name="AutoShape 13"/>
          <p:cNvSpPr>
            <a:spLocks noChangeArrowheads="1"/>
          </p:cNvSpPr>
          <p:nvPr/>
        </p:nvSpPr>
        <p:spPr bwMode="auto">
          <a:xfrm rot="10800000">
            <a:off x="5072063" y="4786313"/>
            <a:ext cx="3816350" cy="1295400"/>
          </a:xfrm>
          <a:prstGeom prst="wedgeRectCallout">
            <a:avLst>
              <a:gd name="adj1" fmla="val 79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32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вклад</a:t>
            </a:r>
          </a:p>
        </p:txBody>
      </p:sp>
      <p:sp>
        <p:nvSpPr>
          <p:cNvPr id="2971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27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30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9717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0" y="3654425"/>
            <a:ext cx="2860675" cy="1903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nimBg="1" autoUpdateAnimBg="0" advAuto="0"/>
      <p:bldP spid="43015" grpId="0" animBg="1" autoUpdateAnimBg="0"/>
      <p:bldP spid="43016" grpId="0" animBg="1" autoUpdateAnimBg="0"/>
      <p:bldP spid="43017" grpId="0" animBg="1" autoUpdateAnimBg="0"/>
      <p:bldP spid="43018" grpId="0" animBg="1" autoUpdateAnimBg="0"/>
      <p:bldP spid="43019" grpId="0" animBg="1" autoUpdateAnimBg="0"/>
      <p:bldP spid="43020" grpId="0" animBg="1" autoUpdateAnimBg="0"/>
      <p:bldP spid="4302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85938"/>
            <a:ext cx="8358188" cy="15716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Приносить доходы стал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В банке папин ...</a:t>
            </a:r>
          </a:p>
        </p:txBody>
      </p:sp>
      <p:pic>
        <p:nvPicPr>
          <p:cNvPr id="30724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440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404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404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84550" cy="1295400"/>
          </a:xfrm>
          <a:prstGeom prst="wedgeRectCallout">
            <a:avLst>
              <a:gd name="adj1" fmla="val -4083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4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капитал</a:t>
            </a:r>
          </a:p>
        </p:txBody>
      </p:sp>
      <p:sp>
        <p:nvSpPr>
          <p:cNvPr id="3073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51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405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1538" y="3429000"/>
            <a:ext cx="2678112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nimBg="1" autoUpdateAnimBg="0" advAuto="0"/>
      <p:bldP spid="44039" grpId="0" animBg="1" autoUpdateAnimBg="0"/>
      <p:bldP spid="44040" grpId="0" animBg="1" autoUpdateAnimBg="0"/>
      <p:bldP spid="44041" grpId="0" animBg="1" autoUpdateAnimBg="0"/>
      <p:bldP spid="44042" grpId="0" animBg="1" autoUpdateAnimBg="0"/>
      <p:bldP spid="44043" grpId="0" animBg="1" autoUpdateAnimBg="0"/>
      <p:bldP spid="44044" grpId="0" animBg="1" autoUpdateAnimBg="0"/>
      <p:bldP spid="4404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916238" y="404813"/>
            <a:ext cx="338455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Правила игры</a:t>
            </a:r>
          </a:p>
        </p:txBody>
      </p:sp>
      <p:sp>
        <p:nvSpPr>
          <p:cNvPr id="2065" name="Rectangle 17">
            <a:hlinkClick r:id="rId4" action="ppaction://hlinksldjump" tooltip="Щёлкни мышкой по кнопке и начнёшь игру &quot;АЛХИМИК&quot;"/>
          </p:cNvPr>
          <p:cNvSpPr>
            <a:spLocks noChangeArrowheads="1"/>
          </p:cNvSpPr>
          <p:nvPr/>
        </p:nvSpPr>
        <p:spPr bwMode="auto">
          <a:xfrm>
            <a:off x="6588125" y="6381750"/>
            <a:ext cx="1420813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Начать игру</a:t>
            </a:r>
          </a:p>
        </p:txBody>
      </p:sp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3881438" y="1773238"/>
            <a:ext cx="5262562" cy="397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660033"/>
                </a:solidFill>
              </a:rPr>
              <a:t>1.</a:t>
            </a:r>
            <a:r>
              <a:rPr lang="ru-RU" altLang="ru-RU">
                <a:solidFill>
                  <a:srgbClr val="000099"/>
                </a:solidFill>
              </a:rPr>
              <a:t> Выбери ячейку с номером и щёлкни по нему мышкой.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660033"/>
                </a:solidFill>
              </a:rPr>
              <a:t>2.</a:t>
            </a:r>
            <a:r>
              <a:rPr lang="ru-RU" altLang="ru-RU">
                <a:solidFill>
                  <a:srgbClr val="000099"/>
                </a:solidFill>
              </a:rPr>
              <a:t> Прочитай вопрос.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C00000"/>
                </a:solidFill>
              </a:rPr>
              <a:t>3</a:t>
            </a:r>
            <a:r>
              <a:rPr lang="ru-RU" altLang="ru-RU" sz="1600" b="1" i="1">
                <a:solidFill>
                  <a:srgbClr val="660033"/>
                </a:solidFill>
              </a:rPr>
              <a:t>.</a:t>
            </a:r>
            <a:r>
              <a:rPr lang="ru-RU" altLang="ru-RU">
                <a:solidFill>
                  <a:srgbClr val="000099"/>
                </a:solidFill>
              </a:rPr>
              <a:t> Время на обдумывание – 5 секунд. 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660033"/>
                </a:solidFill>
              </a:rPr>
              <a:t>4.</a:t>
            </a:r>
            <a:r>
              <a:rPr lang="ru-RU" altLang="ru-RU">
                <a:solidFill>
                  <a:srgbClr val="000099"/>
                </a:solidFill>
              </a:rPr>
              <a:t> После звукового сигнала дай устный ответ.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C00000"/>
                </a:solidFill>
              </a:rPr>
              <a:t>5</a:t>
            </a:r>
            <a:r>
              <a:rPr lang="ru-RU" altLang="ru-RU">
                <a:solidFill>
                  <a:srgbClr val="000099"/>
                </a:solidFill>
              </a:rPr>
              <a:t>. За каждый правильный ответ 10 баллов.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660033"/>
                </a:solidFill>
              </a:rPr>
              <a:t>6.</a:t>
            </a:r>
            <a:r>
              <a:rPr lang="ru-RU" altLang="ru-RU">
                <a:solidFill>
                  <a:srgbClr val="000099"/>
                </a:solidFill>
              </a:rPr>
              <a:t> Чтобы узнать правильный ответ, щёлкни мышкой по экрану. 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 sz="1600" b="1" i="1">
                <a:solidFill>
                  <a:srgbClr val="660033"/>
                </a:solidFill>
              </a:rPr>
              <a:t>7.</a:t>
            </a:r>
            <a:r>
              <a:rPr lang="ru-RU" altLang="ru-RU">
                <a:solidFill>
                  <a:srgbClr val="000099"/>
                </a:solidFill>
              </a:rPr>
              <a:t> Чтобы продолжить игру, щёлкни мышкой </a:t>
            </a:r>
          </a:p>
          <a:p>
            <a:pPr eaLnBrk="1" hangingPunct="1">
              <a:lnSpc>
                <a:spcPct val="140000"/>
              </a:lnSpc>
            </a:pPr>
            <a:r>
              <a:rPr lang="ru-RU" altLang="ru-RU">
                <a:solidFill>
                  <a:srgbClr val="000099"/>
                </a:solidFill>
              </a:rPr>
              <a:t>по кнопке «Продолжить игру».</a:t>
            </a:r>
          </a:p>
        </p:txBody>
      </p:sp>
      <p:sp>
        <p:nvSpPr>
          <p:cNvPr id="2075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43888" y="6381750"/>
            <a:ext cx="701675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Выход</a:t>
            </a:r>
          </a:p>
        </p:txBody>
      </p:sp>
      <p:sp>
        <p:nvSpPr>
          <p:cNvPr id="13322" name="WordArt 15"/>
          <p:cNvSpPr>
            <a:spLocks noChangeArrowheads="1" noChangeShapeType="1" noTextEdit="1"/>
          </p:cNvSpPr>
          <p:nvPr/>
        </p:nvSpPr>
        <p:spPr bwMode="auto">
          <a:xfrm>
            <a:off x="900113" y="785813"/>
            <a:ext cx="6840537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84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4597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Урок финансовой</a:t>
            </a:r>
          </a:p>
          <a:p>
            <a:pPr algn="ctr"/>
            <a:r>
              <a:rPr lang="ru-RU" sz="36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4597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грамотности</a:t>
            </a:r>
          </a:p>
        </p:txBody>
      </p:sp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2205038"/>
            <a:ext cx="3500438" cy="2449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429625" cy="1785938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Чтобы дом купить я смог,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sz="4000" b="1" smtClean="0">
                <a:solidFill>
                  <a:schemeClr val="bg1"/>
                </a:solidFill>
              </a:rPr>
              <a:t>Взял кредит, внеся ... </a:t>
            </a:r>
          </a:p>
        </p:txBody>
      </p:sp>
      <p:pic>
        <p:nvPicPr>
          <p:cNvPr id="31748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5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506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5069" name="AutoShape 13"/>
          <p:cNvSpPr>
            <a:spLocks noChangeArrowheads="1"/>
          </p:cNvSpPr>
          <p:nvPr/>
        </p:nvSpPr>
        <p:spPr bwMode="auto">
          <a:xfrm rot="10800000">
            <a:off x="5357813" y="4857750"/>
            <a:ext cx="3311525" cy="11430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 залог</a:t>
            </a:r>
          </a:p>
        </p:txBody>
      </p:sp>
      <p:sp>
        <p:nvSpPr>
          <p:cNvPr id="3175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75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507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1768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0" y="3695700"/>
            <a:ext cx="2628900" cy="173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nimBg="1" autoUpdateAnimBg="0" advAuto="0"/>
      <p:bldP spid="45063" grpId="0" animBg="1" autoUpdateAnimBg="0"/>
      <p:bldP spid="45064" grpId="0" animBg="1" autoUpdateAnimBg="0"/>
      <p:bldP spid="45065" grpId="0" animBg="1" autoUpdateAnimBg="0"/>
      <p:bldP spid="45066" grpId="0" animBg="1" autoUpdateAnimBg="0"/>
      <p:bldP spid="45067" grpId="0" animBg="1" autoUpdateAnimBg="0"/>
      <p:bldP spid="45068" grpId="0" animBg="1" autoUpdateAnimBg="0"/>
      <p:bldP spid="4506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92275"/>
            <a:ext cx="8607425" cy="1658938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>
                <a:solidFill>
                  <a:srgbClr val="336600"/>
                </a:solidFill>
              </a:rPr>
              <a:t>В банке для всех вас висит прокламация: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>
                <a:solidFill>
                  <a:srgbClr val="336600"/>
                </a:solidFill>
              </a:rPr>
              <a:t>«Деньги в кубышках съедает ...» </a:t>
            </a:r>
          </a:p>
        </p:txBody>
      </p:sp>
      <p:pic>
        <p:nvPicPr>
          <p:cNvPr id="32772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460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609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609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200000"/>
              </a:lnSpc>
            </a:pPr>
            <a:r>
              <a:rPr lang="ru-RU" altLang="ru-RU" sz="3200" b="1">
                <a:solidFill>
                  <a:srgbClr val="CC0000"/>
                </a:solidFill>
              </a:rPr>
              <a:t>инфляция</a:t>
            </a:r>
          </a:p>
        </p:txBody>
      </p:sp>
      <p:sp>
        <p:nvSpPr>
          <p:cNvPr id="3278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99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610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2791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3490913"/>
            <a:ext cx="2670175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nimBg="1" autoUpdateAnimBg="0" advAuto="0"/>
      <p:bldP spid="46087" grpId="0" animBg="1" autoUpdateAnimBg="0"/>
      <p:bldP spid="46088" grpId="0" animBg="1" autoUpdateAnimBg="0"/>
      <p:bldP spid="46089" grpId="0" animBg="1" autoUpdateAnimBg="0"/>
      <p:bldP spid="46090" grpId="0" animBg="1" autoUpdateAnimBg="0"/>
      <p:bldP spid="46091" grpId="0" animBg="1" autoUpdateAnimBg="0"/>
      <p:bldP spid="46092" grpId="0" animBg="1" autoUpdateAnimBg="0"/>
      <p:bldP spid="4609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86750" cy="1354138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b="1" smtClean="0">
                <a:solidFill>
                  <a:srgbClr val="336600"/>
                </a:solidFill>
              </a:rPr>
              <a:t>Мебель купили, одежду, посуду.</a:t>
            </a:r>
            <a:br>
              <a:rPr lang="ru-RU" altLang="ru-RU" sz="3600" b="1" smtClean="0">
                <a:solidFill>
                  <a:srgbClr val="336600"/>
                </a:solidFill>
              </a:rPr>
            </a:br>
            <a:r>
              <a:rPr lang="ru-RU" altLang="ru-RU" sz="3600" b="1" smtClean="0">
                <a:solidFill>
                  <a:srgbClr val="336600"/>
                </a:solidFill>
              </a:rPr>
              <a:t>Брали для этого в банке мы ... </a:t>
            </a:r>
          </a:p>
        </p:txBody>
      </p:sp>
      <p:pic>
        <p:nvPicPr>
          <p:cNvPr id="33796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79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471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711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7117" name="AutoShape 13"/>
          <p:cNvSpPr>
            <a:spLocks noChangeArrowheads="1"/>
          </p:cNvSpPr>
          <p:nvPr/>
        </p:nvSpPr>
        <p:spPr bwMode="auto">
          <a:xfrm rot="10800000">
            <a:off x="5000625" y="4857750"/>
            <a:ext cx="3889375" cy="785813"/>
          </a:xfrm>
          <a:prstGeom prst="wedgeRectCallout">
            <a:avLst>
              <a:gd name="adj1" fmla="val -861"/>
              <a:gd name="adj2" fmla="val 89806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ссуду</a:t>
            </a:r>
          </a:p>
        </p:txBody>
      </p:sp>
      <p:sp>
        <p:nvSpPr>
          <p:cNvPr id="3380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2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71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3815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0563" y="3248025"/>
            <a:ext cx="3009900" cy="2252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nimBg="1" autoUpdateAnimBg="0" advAuto="0"/>
      <p:bldP spid="47111" grpId="0" animBg="1" autoUpdateAnimBg="0"/>
      <p:bldP spid="47112" grpId="0" animBg="1" autoUpdateAnimBg="0"/>
      <p:bldP spid="47113" grpId="0" animBg="1" autoUpdateAnimBg="0"/>
      <p:bldP spid="47114" grpId="0" animBg="1" autoUpdateAnimBg="0"/>
      <p:bldP spid="47115" grpId="0" animBg="1" autoUpdateAnimBg="0"/>
      <p:bldP spid="47116" grpId="0" animBg="1" autoUpdateAnimBg="0"/>
      <p:bldP spid="4711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73238"/>
            <a:ext cx="8215312" cy="1223962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smtClean="0">
                <a:solidFill>
                  <a:srgbClr val="336600"/>
                </a:solidFill>
              </a:rPr>
              <a:t>Чтобы партнёров не мучили споры,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smtClean="0">
                <a:solidFill>
                  <a:srgbClr val="336600"/>
                </a:solidFill>
              </a:rPr>
              <a:t>Пишут юристы для них ... </a:t>
            </a:r>
          </a:p>
        </p:txBody>
      </p:sp>
      <p:pic>
        <p:nvPicPr>
          <p:cNvPr id="34820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2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48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3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814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8141" name="AutoShape 13"/>
          <p:cNvSpPr>
            <a:spLocks noChangeArrowheads="1"/>
          </p:cNvSpPr>
          <p:nvPr/>
        </p:nvSpPr>
        <p:spPr bwMode="auto">
          <a:xfrm rot="10800000">
            <a:off x="5148263" y="4581525"/>
            <a:ext cx="3311525" cy="1204913"/>
          </a:xfrm>
          <a:prstGeom prst="wedgeRectCallout">
            <a:avLst>
              <a:gd name="adj1" fmla="val -5278"/>
              <a:gd name="adj2" fmla="val 65861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2400" b="1">
                <a:solidFill>
                  <a:srgbClr val="CC0000"/>
                </a:solidFill>
              </a:rPr>
              <a:t>договоры                                                                                                                        </a:t>
            </a:r>
          </a:p>
        </p:txBody>
      </p:sp>
      <p:sp>
        <p:nvSpPr>
          <p:cNvPr id="3483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47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81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4838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4888" y="3071813"/>
            <a:ext cx="3168650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nimBg="1" autoUpdateAnimBg="0" advAuto="0"/>
      <p:bldP spid="48135" grpId="0" animBg="1" autoUpdateAnimBg="0"/>
      <p:bldP spid="48136" grpId="0" animBg="1" autoUpdateAnimBg="0"/>
      <p:bldP spid="48137" grpId="0" animBg="1" autoUpdateAnimBg="0"/>
      <p:bldP spid="48138" grpId="0" animBg="1" autoUpdateAnimBg="0"/>
      <p:bldP spid="48139" grpId="0" animBg="1" autoUpdateAnimBg="0"/>
      <p:bldP spid="48140" grpId="0" animBg="1" autoUpdateAnimBg="0"/>
      <p:bldP spid="4814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85938"/>
            <a:ext cx="8358187" cy="1714500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600" b="1" smtClean="0">
                <a:solidFill>
                  <a:srgbClr val="336600"/>
                </a:solidFill>
              </a:rPr>
              <a:t>На рубль - копейки, на доллары - центы,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600" b="1" smtClean="0">
                <a:solidFill>
                  <a:srgbClr val="336600"/>
                </a:solidFill>
              </a:rPr>
              <a:t>Бегут-набегают в банке ... </a:t>
            </a:r>
          </a:p>
        </p:txBody>
      </p:sp>
      <p:pic>
        <p:nvPicPr>
          <p:cNvPr id="35844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4915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6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6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6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6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4916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9165" name="AutoShape 13"/>
          <p:cNvSpPr>
            <a:spLocks noChangeArrowheads="1"/>
          </p:cNvSpPr>
          <p:nvPr/>
        </p:nvSpPr>
        <p:spPr bwMode="auto">
          <a:xfrm rot="10800000">
            <a:off x="5219700" y="4929188"/>
            <a:ext cx="3744913" cy="803275"/>
          </a:xfrm>
          <a:prstGeom prst="wedgeRectCallout">
            <a:avLst>
              <a:gd name="adj1" fmla="val -907"/>
              <a:gd name="adj2" fmla="val 10227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170000"/>
              </a:lnSpc>
            </a:pPr>
            <a:r>
              <a:rPr lang="ru-RU" altLang="ru-RU" sz="2400" b="1">
                <a:solidFill>
                  <a:srgbClr val="CC0000"/>
                </a:solidFill>
              </a:rPr>
              <a:t>проценты</a:t>
            </a:r>
          </a:p>
        </p:txBody>
      </p:sp>
      <p:sp>
        <p:nvSpPr>
          <p:cNvPr id="3585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71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4917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5862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5088" y="3611563"/>
            <a:ext cx="2390775" cy="1914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nimBg="1" autoUpdateAnimBg="0" advAuto="0"/>
      <p:bldP spid="49159" grpId="0" animBg="1" autoUpdateAnimBg="0"/>
      <p:bldP spid="49160" grpId="0" animBg="1" autoUpdateAnimBg="0"/>
      <p:bldP spid="49161" grpId="0" animBg="1" autoUpdateAnimBg="0"/>
      <p:bldP spid="49162" grpId="0" animBg="1" autoUpdateAnimBg="0"/>
      <p:bldP spid="49163" grpId="0" animBg="1" autoUpdateAnimBg="0"/>
      <p:bldP spid="49164" grpId="0" animBg="1" autoUpdateAnimBg="0"/>
      <p:bldP spid="4916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501062" cy="1644650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b="1" smtClean="0">
                <a:solidFill>
                  <a:srgbClr val="336600"/>
                </a:solidFill>
              </a:rPr>
              <a:t>Из какого аппарата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ru-RU" altLang="ru-RU" b="1" smtClean="0">
                <a:solidFill>
                  <a:srgbClr val="336600"/>
                </a:solidFill>
              </a:rPr>
              <a:t>Выдаётся нам зарплата? </a:t>
            </a:r>
          </a:p>
        </p:txBody>
      </p:sp>
      <p:pic>
        <p:nvPicPr>
          <p:cNvPr id="36868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687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5018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8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018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018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989013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2800" b="1">
                <a:solidFill>
                  <a:srgbClr val="CC0000"/>
                </a:solidFill>
              </a:rPr>
              <a:t>банкомат </a:t>
            </a:r>
          </a:p>
        </p:txBody>
      </p:sp>
      <p:sp>
        <p:nvSpPr>
          <p:cNvPr id="3687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95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019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3125" y="3549650"/>
            <a:ext cx="3076575" cy="203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nimBg="1" autoUpdateAnimBg="0" advAuto="0"/>
      <p:bldP spid="50183" grpId="0" animBg="1" autoUpdateAnimBg="0"/>
      <p:bldP spid="50184" grpId="0" animBg="1" autoUpdateAnimBg="0"/>
      <p:bldP spid="50185" grpId="0" animBg="1" autoUpdateAnimBg="0"/>
      <p:bldP spid="50186" grpId="0" animBg="1" autoUpdateAnimBg="0"/>
      <p:bldP spid="50187" grpId="0" animBg="1" autoUpdateAnimBg="0"/>
      <p:bldP spid="50188" grpId="0" animBg="1" autoUpdateAnimBg="0"/>
      <p:bldP spid="5018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86750" cy="1644650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smtClean="0">
                <a:solidFill>
                  <a:srgbClr val="336600"/>
                </a:solidFill>
              </a:rPr>
              <a:t>Дядя Коля – нумизмат.</a:t>
            </a:r>
            <a:br>
              <a:rPr lang="ru-RU" altLang="ru-RU" sz="2400" b="1" smtClean="0">
                <a:solidFill>
                  <a:srgbClr val="336600"/>
                </a:solidFill>
              </a:rPr>
            </a:br>
            <a:r>
              <a:rPr lang="ru-RU" altLang="ru-RU" sz="2400" b="1" smtClean="0">
                <a:solidFill>
                  <a:srgbClr val="336600"/>
                </a:solidFill>
              </a:rPr>
              <a:t> Значит, каждый экспонат,</a:t>
            </a:r>
            <a:br>
              <a:rPr lang="ru-RU" altLang="ru-RU" sz="2400" b="1" smtClean="0">
                <a:solidFill>
                  <a:srgbClr val="336600"/>
                </a:solidFill>
              </a:rPr>
            </a:br>
            <a:r>
              <a:rPr lang="ru-RU" altLang="ru-RU" sz="2400" b="1" smtClean="0">
                <a:solidFill>
                  <a:srgbClr val="336600"/>
                </a:solidFill>
              </a:rPr>
              <a:t>Я скажу вам по секрету,</a:t>
            </a:r>
            <a:br>
              <a:rPr lang="ru-RU" altLang="ru-RU" sz="2400" b="1" smtClean="0">
                <a:solidFill>
                  <a:srgbClr val="336600"/>
                </a:solidFill>
              </a:rPr>
            </a:br>
            <a:r>
              <a:rPr lang="ru-RU" altLang="ru-RU" sz="2400" b="1" smtClean="0">
                <a:solidFill>
                  <a:srgbClr val="336600"/>
                </a:solidFill>
              </a:rPr>
              <a:t>Называется…</a:t>
            </a:r>
            <a:br>
              <a:rPr lang="ru-RU" altLang="ru-RU" sz="2400" b="1" smtClean="0">
                <a:solidFill>
                  <a:srgbClr val="336600"/>
                </a:solidFill>
              </a:rPr>
            </a:br>
            <a:endParaRPr lang="ru-RU" altLang="ru-RU" sz="3600" b="1" smtClean="0">
              <a:solidFill>
                <a:srgbClr val="336600"/>
              </a:solidFill>
            </a:endParaRPr>
          </a:p>
        </p:txBody>
      </p:sp>
      <p:pic>
        <p:nvPicPr>
          <p:cNvPr id="37892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512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0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0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121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1213" name="AutoShape 13"/>
          <p:cNvSpPr>
            <a:spLocks noChangeArrowheads="1"/>
          </p:cNvSpPr>
          <p:nvPr/>
        </p:nvSpPr>
        <p:spPr bwMode="auto">
          <a:xfrm rot="10800000">
            <a:off x="4932363" y="4797425"/>
            <a:ext cx="4032250" cy="1131888"/>
          </a:xfrm>
          <a:prstGeom prst="wedgeRectCallout">
            <a:avLst>
              <a:gd name="adj1" fmla="val -829"/>
              <a:gd name="adj2" fmla="val 81861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200000"/>
              </a:lnSpc>
            </a:pPr>
            <a:r>
              <a:rPr lang="ru-RU" altLang="ru-RU" sz="3200" b="1">
                <a:solidFill>
                  <a:srgbClr val="CC0000"/>
                </a:solidFill>
              </a:rPr>
              <a:t>монета</a:t>
            </a:r>
          </a:p>
        </p:txBody>
      </p:sp>
      <p:sp>
        <p:nvSpPr>
          <p:cNvPr id="3790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19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12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7910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5900" y="3503613"/>
            <a:ext cx="20574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nimBg="1" autoUpdateAnimBg="0" advAuto="0"/>
      <p:bldP spid="51207" grpId="0" animBg="1" autoUpdateAnimBg="0"/>
      <p:bldP spid="51208" grpId="0" animBg="1" autoUpdateAnimBg="0"/>
      <p:bldP spid="51209" grpId="0" animBg="1" autoUpdateAnimBg="0"/>
      <p:bldP spid="51210" grpId="0" animBg="1" autoUpdateAnimBg="0"/>
      <p:bldP spid="51211" grpId="0" animBg="1" autoUpdateAnimBg="0"/>
      <p:bldP spid="51212" grpId="0" animBg="1" autoUpdateAnimBg="0"/>
      <p:bldP spid="5121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86750" cy="2578100"/>
          </a:xfrm>
          <a:solidFill>
            <a:srgbClr val="00CC00">
              <a:alpha val="25882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003300"/>
                </a:solidFill>
              </a:rPr>
              <a:t>Государственный денежный склад,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003300"/>
                </a:solidFill>
              </a:rPr>
              <a:t>Если полон, народ очень рад.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003300"/>
                </a:solidFill>
              </a:rPr>
              <a:t>И налоги растут неспроста,</a:t>
            </a: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003300"/>
                </a:solidFill>
              </a:rPr>
              <a:t>Если вдруг она стала пуста. </a:t>
            </a:r>
          </a:p>
        </p:txBody>
      </p:sp>
      <p:pic>
        <p:nvPicPr>
          <p:cNvPr id="38916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891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52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2236" name="Rectangle 12"/>
          <p:cNvSpPr>
            <a:spLocks noChangeArrowheads="1"/>
          </p:cNvSpPr>
          <p:nvPr/>
        </p:nvSpPr>
        <p:spPr bwMode="auto">
          <a:xfrm>
            <a:off x="4660900" y="44370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2237" name="AutoShape 13"/>
          <p:cNvSpPr>
            <a:spLocks noChangeArrowheads="1"/>
          </p:cNvSpPr>
          <p:nvPr/>
        </p:nvSpPr>
        <p:spPr bwMode="auto">
          <a:xfrm rot="10800000">
            <a:off x="5003800" y="5554663"/>
            <a:ext cx="3744913" cy="530225"/>
          </a:xfrm>
          <a:prstGeom prst="wedgeRectCallout">
            <a:avLst>
              <a:gd name="adj1" fmla="val -3565"/>
              <a:gd name="adj2" fmla="val 132185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 казна</a:t>
            </a:r>
            <a:endParaRPr lang="ru-RU" altLang="ru-RU" sz="3000" b="1">
              <a:solidFill>
                <a:srgbClr val="CC0000"/>
              </a:solidFill>
            </a:endParaRPr>
          </a:p>
        </p:txBody>
      </p:sp>
      <p:sp>
        <p:nvSpPr>
          <p:cNvPr id="3892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4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22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nimBg="1" autoUpdateAnimBg="0" advAuto="0"/>
      <p:bldP spid="52231" grpId="0" animBg="1" autoUpdateAnimBg="0"/>
      <p:bldP spid="52232" grpId="0" animBg="1" autoUpdateAnimBg="0"/>
      <p:bldP spid="52233" grpId="0" animBg="1" autoUpdateAnimBg="0"/>
      <p:bldP spid="52234" grpId="0" animBg="1" autoUpdateAnimBg="0"/>
      <p:bldP spid="52235" grpId="0" animBg="1" autoUpdateAnimBg="0"/>
      <p:bldP spid="52236" grpId="0" animBg="1" autoUpdateAnimBg="0"/>
      <p:bldP spid="52237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592263"/>
            <a:ext cx="8572500" cy="1981200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lnSpc>
                <a:spcPts val="2400"/>
              </a:lnSpc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/>
            </a:r>
            <a:br>
              <a:rPr lang="ru-RU" altLang="ru-RU" b="1" smtClean="0">
                <a:solidFill>
                  <a:srgbClr val="002060"/>
                </a:solidFill>
              </a:rPr>
            </a:br>
            <a:r>
              <a:rPr lang="ru-RU" altLang="ru-RU" b="1" smtClean="0">
                <a:solidFill>
                  <a:srgbClr val="002060"/>
                </a:solidFill>
              </a:rPr>
              <a:t>Чтоб хранить свои доходы</a:t>
            </a:r>
          </a:p>
          <a:p>
            <a:pPr algn="ctr" eaLnBrk="1" hangingPunct="1">
              <a:lnSpc>
                <a:spcPts val="2400"/>
              </a:lnSpc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На карманные расходы,</a:t>
            </a:r>
          </a:p>
          <a:p>
            <a:pPr algn="ctr" eaLnBrk="1" hangingPunct="1">
              <a:lnSpc>
                <a:spcPts val="2400"/>
              </a:lnSpc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Хрюшка требуется мне,</a:t>
            </a:r>
          </a:p>
          <a:p>
            <a:pPr algn="ctr" eaLnBrk="1" hangingPunct="1">
              <a:lnSpc>
                <a:spcPts val="2400"/>
              </a:lnSpc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Та, что с дыркой на спине.  </a:t>
            </a:r>
          </a:p>
        </p:txBody>
      </p:sp>
      <p:pic>
        <p:nvPicPr>
          <p:cNvPr id="39940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532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5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326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3261" name="AutoShape 13"/>
          <p:cNvSpPr>
            <a:spLocks noChangeArrowheads="1"/>
          </p:cNvSpPr>
          <p:nvPr/>
        </p:nvSpPr>
        <p:spPr bwMode="auto">
          <a:xfrm rot="10800000">
            <a:off x="5148263" y="4700588"/>
            <a:ext cx="3311525" cy="93662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180000"/>
              </a:lnSpc>
            </a:pPr>
            <a:r>
              <a:rPr lang="ru-RU" altLang="ru-RU" sz="2800" b="1">
                <a:solidFill>
                  <a:srgbClr val="CC0000"/>
                </a:solidFill>
              </a:rPr>
              <a:t>копилка</a:t>
            </a:r>
          </a:p>
        </p:txBody>
      </p:sp>
      <p:sp>
        <p:nvSpPr>
          <p:cNvPr id="3995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3267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326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39959" name="Picture 2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589088" y="3700463"/>
            <a:ext cx="1776412" cy="174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nimBg="1" autoUpdateAnimBg="0" advAuto="0"/>
      <p:bldP spid="53255" grpId="0" animBg="1" autoUpdateAnimBg="0"/>
      <p:bldP spid="53256" grpId="0" animBg="1" autoUpdateAnimBg="0"/>
      <p:bldP spid="53257" grpId="0" animBg="1" autoUpdateAnimBg="0"/>
      <p:bldP spid="53258" grpId="0" animBg="1" autoUpdateAnimBg="0"/>
      <p:bldP spid="53259" grpId="0" animBg="1" autoUpdateAnimBg="0"/>
      <p:bldP spid="53260" grpId="0" animBg="1" autoUpdateAnimBg="0"/>
      <p:bldP spid="5326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714500"/>
            <a:ext cx="8858250" cy="1138238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Расчёт зарплаты - знать пора 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Проводят в срок ... </a:t>
            </a:r>
          </a:p>
        </p:txBody>
      </p:sp>
      <p:pic>
        <p:nvPicPr>
          <p:cNvPr id="40964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6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5427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428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42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42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42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4284" name="Rectangle 12"/>
          <p:cNvSpPr>
            <a:spLocks noChangeArrowheads="1"/>
          </p:cNvSpPr>
          <p:nvPr/>
        </p:nvSpPr>
        <p:spPr bwMode="auto">
          <a:xfrm>
            <a:off x="4572000" y="3165475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4285" name="AutoShape 13"/>
          <p:cNvSpPr>
            <a:spLocks noChangeArrowheads="1"/>
          </p:cNvSpPr>
          <p:nvPr/>
        </p:nvSpPr>
        <p:spPr bwMode="auto">
          <a:xfrm rot="10800000">
            <a:off x="5113338" y="4243388"/>
            <a:ext cx="3311525" cy="13462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180000"/>
              </a:lnSpc>
            </a:pPr>
            <a:r>
              <a:rPr lang="ru-RU" altLang="ru-RU" sz="3200" b="1">
                <a:solidFill>
                  <a:srgbClr val="CC0000"/>
                </a:solidFill>
              </a:rPr>
              <a:t>бухгалтера</a:t>
            </a:r>
          </a:p>
        </p:txBody>
      </p:sp>
      <p:sp>
        <p:nvSpPr>
          <p:cNvPr id="4097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4291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429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40982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6413" y="2997200"/>
            <a:ext cx="3489325" cy="244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nimBg="1" autoUpdateAnimBg="0" advAuto="0"/>
      <p:bldP spid="54279" grpId="0" animBg="1" autoUpdateAnimBg="0"/>
      <p:bldP spid="54280" grpId="0" animBg="1" autoUpdateAnimBg="0"/>
      <p:bldP spid="54281" grpId="0" animBg="1" autoUpdateAnimBg="0"/>
      <p:bldP spid="54282" grpId="0" animBg="1" autoUpdateAnimBg="0"/>
      <p:bldP spid="54283" grpId="0" animBg="1" autoUpdateAnimBg="0"/>
      <p:bldP spid="54284" grpId="0" animBg="1" autoUpdateAnimBg="0"/>
      <p:bldP spid="5428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3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1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2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3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4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5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6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7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8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49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5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2" name="AutoShape 6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5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6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7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8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69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70" name="AutoShape 7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71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4372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85" name="WordArt 85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25686" name="WordArt 86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25690" name="WordArt 90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2798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25691" name="WordArt 91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25692" name="WordArt 92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5693" name="WordArt 93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25694" name="WordArt 94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5695" name="WordArt 95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25696" name="WordArt 96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25697" name="WordArt 97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25698" name="WordArt 98" descr="Орех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16287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25720" name="WordArt 120" descr="Орех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sp>
        <p:nvSpPr>
          <p:cNvPr id="25721" name="WordArt 121" descr="Орех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25722" name="WordArt 122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25723" name="WordArt 123" descr="Орех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25724" name="WordArt 124" descr="Орех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25725" name="WordArt 125" descr="Орех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25726" name="WordArt 126" descr="Орех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25727" name="WordArt 127" descr="Орех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665956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25728" name="WordArt 128" descr="Орех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25729" name="WordArt 129" descr="Орех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25730" name="WordArt 130" descr="Орех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25731" name="WordArt 131" descr="Орех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25732" name="WordArt 132" descr="Орех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25733" name="WordArt 133" descr="Орех">
            <a:hlinkClick r:id="rId2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25734" name="WordArt 134" descr="Орех">
            <a:hlinkClick r:id="rId3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25735" name="WordArt 135" descr="Орех">
            <a:hlinkClick r:id="rId3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25736" name="WordArt 136" descr="Орех">
            <a:hlinkClick r:id="rId3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25737" name="WordArt 137" descr="Орех">
            <a:hlinkClick r:id="rId3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25738" name="WordArt 138" descr="Орех">
            <a:hlinkClick r:id="rId3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25739" name="WordArt 139" descr="Орех">
            <a:hlinkClick r:id="rId3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25740" name="WordArt 140" descr="Орех">
            <a:hlinkClick r:id="rId3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25741" name="WordArt 141" descr="Орех">
            <a:hlinkClick r:id="rId3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sp>
        <p:nvSpPr>
          <p:cNvPr id="25742" name="WordArt 142" descr="Орех">
            <a:hlinkClick r:id="rId3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25743" name="WordArt 143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>
        <p:nvSpPr>
          <p:cNvPr id="14408" name="Rectangle 149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751" name="Rectangle 151">
            <a:hlinkClick r:id="rId39" action="ppaction://hlinksldjump"/>
          </p:cNvPr>
          <p:cNvSpPr>
            <a:spLocks noChangeArrowheads="1"/>
          </p:cNvSpPr>
          <p:nvPr/>
        </p:nvSpPr>
        <p:spPr bwMode="auto">
          <a:xfrm>
            <a:off x="6588125" y="6381750"/>
            <a:ext cx="1420813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25754" name="Rectangle 15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43888" y="6381750"/>
            <a:ext cx="701675" cy="287338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0000"/>
                </a:solidFill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5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5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5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5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 nodeType="clickPar">
                      <p:stCondLst>
                        <p:cond delay="0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5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5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 nodeType="clickPar">
                      <p:stCondLst>
                        <p:cond delay="0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0"/>
                  </p:tgtEl>
                </p:cond>
              </p:nextCondLst>
            </p:seq>
          </p:childTnLst>
        </p:cTn>
      </p:par>
    </p:tnLst>
    <p:bldLst>
      <p:bldP spid="25685" grpId="0" animBg="1"/>
      <p:bldP spid="25686" grpId="0" animBg="1"/>
      <p:bldP spid="25690" grpId="0" animBg="1"/>
      <p:bldP spid="25691" grpId="0" animBg="1"/>
      <p:bldP spid="25692" grpId="0" animBg="1"/>
      <p:bldP spid="25693" grpId="0" animBg="1"/>
      <p:bldP spid="25694" grpId="0" animBg="1"/>
      <p:bldP spid="25695" grpId="0" animBg="1"/>
      <p:bldP spid="25696" grpId="0" animBg="1"/>
      <p:bldP spid="25697" grpId="0" animBg="1"/>
      <p:bldP spid="25698" grpId="0" animBg="1"/>
      <p:bldP spid="25720" grpId="0" animBg="1"/>
      <p:bldP spid="25721" grpId="0" animBg="1"/>
      <p:bldP spid="25722" grpId="0" animBg="1"/>
      <p:bldP spid="25723" grpId="0" animBg="1"/>
      <p:bldP spid="25724" grpId="0" animBg="1"/>
      <p:bldP spid="25725" grpId="0" animBg="1"/>
      <p:bldP spid="25726" grpId="0" animBg="1"/>
      <p:bldP spid="25727" grpId="0" animBg="1"/>
      <p:bldP spid="25728" grpId="0" animBg="1"/>
      <p:bldP spid="25729" grpId="0" animBg="1"/>
      <p:bldP spid="25730" grpId="0" animBg="1"/>
      <p:bldP spid="25731" grpId="0" animBg="1"/>
      <p:bldP spid="25732" grpId="0" animBg="1"/>
      <p:bldP spid="25733" grpId="0" animBg="1"/>
      <p:bldP spid="25734" grpId="0" animBg="1"/>
      <p:bldP spid="25735" grpId="0" animBg="1"/>
      <p:bldP spid="25736" grpId="0" animBg="1"/>
      <p:bldP spid="25737" grpId="0" animBg="1"/>
      <p:bldP spid="25738" grpId="0" animBg="1"/>
      <p:bldP spid="25739" grpId="0" animBg="1"/>
      <p:bldP spid="25740" grpId="0" animBg="1"/>
      <p:bldP spid="25741" grpId="0" animBg="1"/>
      <p:bldP spid="25742" grpId="0" animBg="1"/>
      <p:bldP spid="257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41438"/>
            <a:ext cx="8286750" cy="2195512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 altLang="ru-RU" sz="2400" b="1" smtClean="0">
                <a:solidFill>
                  <a:srgbClr val="003366"/>
                </a:solidFill>
              </a:rPr>
              <a:t>Это крупный магазин,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altLang="ru-RU" sz="2400" b="1" smtClean="0">
                <a:solidFill>
                  <a:srgbClr val="003366"/>
                </a:solidFill>
              </a:rPr>
              <a:t>У него не счесть витрин.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altLang="ru-RU" sz="2400" b="1" smtClean="0">
                <a:solidFill>
                  <a:srgbClr val="003366"/>
                </a:solidFill>
              </a:rPr>
              <a:t>Всё найдётся на прилавке –</a:t>
            </a:r>
            <a:br>
              <a:rPr lang="ru-RU" altLang="ru-RU" sz="2400" b="1" smtClean="0">
                <a:solidFill>
                  <a:srgbClr val="003366"/>
                </a:solidFill>
              </a:rPr>
            </a:br>
            <a:r>
              <a:rPr lang="ru-RU" altLang="ru-RU" sz="2400" b="1" smtClean="0">
                <a:solidFill>
                  <a:srgbClr val="003366"/>
                </a:solidFill>
              </a:rPr>
              <a:t>От одежды до булавки</a:t>
            </a:r>
            <a:r>
              <a:rPr lang="ru-RU" altLang="ru-RU" sz="3600" b="1" smtClean="0">
                <a:solidFill>
                  <a:srgbClr val="003366"/>
                </a:solidFill>
              </a:rPr>
              <a:t>. </a:t>
            </a:r>
          </a:p>
        </p:txBody>
      </p:sp>
      <p:pic>
        <p:nvPicPr>
          <p:cNvPr id="41988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9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553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530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5309" name="AutoShape 13"/>
          <p:cNvSpPr>
            <a:spLocks noChangeArrowheads="1"/>
          </p:cNvSpPr>
          <p:nvPr/>
        </p:nvSpPr>
        <p:spPr bwMode="auto">
          <a:xfrm rot="10800000">
            <a:off x="5072063" y="4816475"/>
            <a:ext cx="3857625" cy="773113"/>
          </a:xfrm>
          <a:prstGeom prst="wedgeRectCallout">
            <a:avLst>
              <a:gd name="adj1" fmla="val -2065"/>
              <a:gd name="adj2" fmla="val 103449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eaLnBrk="1" hangingPunct="1"/>
            <a:r>
              <a:rPr lang="ru-RU" altLang="ru-RU" sz="2800" b="1">
                <a:solidFill>
                  <a:srgbClr val="CC0000"/>
                </a:solidFill>
              </a:rPr>
              <a:t>     супермаркет       </a:t>
            </a:r>
            <a:endParaRPr lang="ru-RU" altLang="ru-RU" sz="3600" b="1">
              <a:solidFill>
                <a:srgbClr val="CC0000"/>
              </a:solidFill>
            </a:endParaRPr>
          </a:p>
        </p:txBody>
      </p:sp>
      <p:sp>
        <p:nvSpPr>
          <p:cNvPr id="4199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315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553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42006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7763" y="3544888"/>
            <a:ext cx="3165475" cy="190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nimBg="1" autoUpdateAnimBg="0" advAuto="0"/>
      <p:bldP spid="55303" grpId="0" animBg="1" autoUpdateAnimBg="0"/>
      <p:bldP spid="55304" grpId="0" animBg="1" autoUpdateAnimBg="0"/>
      <p:bldP spid="55305" grpId="0" animBg="1" autoUpdateAnimBg="0"/>
      <p:bldP spid="55306" grpId="0" animBg="1" autoUpdateAnimBg="0"/>
      <p:bldP spid="55307" grpId="0" animBg="1" autoUpdateAnimBg="0"/>
      <p:bldP spid="55308" grpId="0" animBg="1" autoUpdateAnimBg="0"/>
      <p:bldP spid="5530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" y="571500"/>
            <a:ext cx="1042988" cy="1071563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b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tile tx="0" ty="0" sx="100000" sy="100000" flip="none" algn="tl"/>
              </a:blipFill>
              <a:latin typeface="Book Antiqua"/>
            </a:endParaRPr>
          </a:p>
        </p:txBody>
      </p:sp>
      <p:sp>
        <p:nvSpPr>
          <p:cNvPr id="4301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25" y="500063"/>
            <a:ext cx="5715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FF0000"/>
                </a:solidFill>
                <a:latin typeface="+mj-lt"/>
              </a:rPr>
              <a:t>ВНИМАНИЕ !  ВОПРОС</a:t>
            </a:r>
            <a:endParaRPr lang="ru-RU" sz="3600" dirty="0">
              <a:latin typeface="+mj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00063" y="1714500"/>
            <a:ext cx="8286750" cy="1857375"/>
          </a:xfrm>
          <a:prstGeom prst="rect">
            <a:avLst/>
          </a:prstGeo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3366"/>
                </a:solidFill>
                <a:latin typeface="+mn-lt"/>
              </a:rPr>
              <a:t>В наши дни не встретишь эту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3366"/>
                </a:solidFill>
                <a:latin typeface="+mn-lt"/>
              </a:rPr>
              <a:t>Очень малую монету.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3366"/>
                </a:solidFill>
                <a:latin typeface="+mn-lt"/>
              </a:rPr>
              <a:t>В сказках ты её найдёшь,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3366"/>
                </a:solidFill>
                <a:latin typeface="+mn-lt"/>
              </a:rPr>
              <a:t>Денежка зовётся ... </a:t>
            </a:r>
            <a:endParaRPr lang="ru-RU" sz="3600" b="1" kern="0" dirty="0">
              <a:solidFill>
                <a:srgbClr val="003366"/>
              </a:solidFill>
              <a:latin typeface="+mn-lt"/>
            </a:endParaRPr>
          </a:p>
        </p:txBody>
      </p:sp>
      <p:sp useBgFill="1">
        <p:nvSpPr>
          <p:cNvPr id="1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18" name="AutoShape 13"/>
          <p:cNvSpPr>
            <a:spLocks noChangeArrowheads="1"/>
          </p:cNvSpPr>
          <p:nvPr/>
        </p:nvSpPr>
        <p:spPr bwMode="auto">
          <a:xfrm rot="10800000">
            <a:off x="5072063" y="4797425"/>
            <a:ext cx="3857625" cy="1417638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8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C0000"/>
                </a:solidFill>
              </a:rPr>
              <a:t>грош</a:t>
            </a:r>
          </a:p>
        </p:txBody>
      </p:sp>
      <p:sp>
        <p:nvSpPr>
          <p:cNvPr id="1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22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" name="Rectangle 1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/>
              <a:t>Правила игры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93838" y="3609975"/>
            <a:ext cx="2006600" cy="1979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build="p" animBg="1" autoUpdateAnimBg="0" advAuto="0"/>
      <p:bldP spid="16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86750" cy="1138238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Какую валюту возят в автомобилях марки "Шевроле"?</a:t>
            </a:r>
          </a:p>
        </p:txBody>
      </p:sp>
      <p:pic>
        <p:nvPicPr>
          <p:cNvPr id="44036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3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573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73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73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73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73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735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735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131888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шЕВРОле - евро</a:t>
            </a:r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736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736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44054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7513" y="3235325"/>
            <a:ext cx="3987800" cy="211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nimBg="1" autoUpdateAnimBg="0" advAuto="0"/>
      <p:bldP spid="57351" grpId="0" animBg="1" autoUpdateAnimBg="0"/>
      <p:bldP spid="57352" grpId="0" animBg="1" autoUpdateAnimBg="0"/>
      <p:bldP spid="57353" grpId="0" animBg="1" autoUpdateAnimBg="0"/>
      <p:bldP spid="57354" grpId="0" animBg="1" autoUpdateAnimBg="0"/>
      <p:bldP spid="57355" grpId="0" animBg="1" autoUpdateAnimBg="0"/>
      <p:bldP spid="57356" grpId="0" animBg="1" autoUpdateAnimBg="0"/>
      <p:bldP spid="57357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43063"/>
            <a:ext cx="8143875" cy="1857375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ru-RU" altLang="ru-RU" b="1" smtClean="0">
              <a:solidFill>
                <a:srgbClr val="003366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b="1" smtClean="0">
                <a:solidFill>
                  <a:srgbClr val="003366"/>
                </a:solidFill>
              </a:rPr>
              <a:t>Где цену набивают молотком?</a:t>
            </a:r>
          </a:p>
          <a:p>
            <a:pPr algn="ctr" eaLnBrk="1" hangingPunct="1">
              <a:buFontTx/>
              <a:buNone/>
            </a:pPr>
            <a:endParaRPr lang="ru-RU" altLang="ru-RU" b="1" smtClean="0">
              <a:solidFill>
                <a:srgbClr val="003366"/>
              </a:solidFill>
            </a:endParaRPr>
          </a:p>
          <a:p>
            <a:pPr algn="ctr" eaLnBrk="1" hangingPunct="1">
              <a:buFontTx/>
              <a:buNone/>
            </a:pPr>
            <a:endParaRPr lang="ru-RU" altLang="ru-RU" b="1" smtClean="0">
              <a:solidFill>
                <a:srgbClr val="003366"/>
              </a:solidFill>
            </a:endParaRPr>
          </a:p>
        </p:txBody>
      </p:sp>
      <p:pic>
        <p:nvPicPr>
          <p:cNvPr id="45060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06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583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83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83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83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83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06045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3200" b="1">
                <a:solidFill>
                  <a:srgbClr val="CC0000"/>
                </a:solidFill>
              </a:rPr>
              <a:t>на аукционе </a:t>
            </a:r>
          </a:p>
        </p:txBody>
      </p:sp>
      <p:sp>
        <p:nvSpPr>
          <p:cNvPr id="4507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8387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838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45078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9075" y="3608388"/>
            <a:ext cx="230505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nimBg="1" autoUpdateAnimBg="0" advAuto="0"/>
      <p:bldP spid="58375" grpId="0" animBg="1" autoUpdateAnimBg="0"/>
      <p:bldP spid="58376" grpId="0" animBg="1" autoUpdateAnimBg="0"/>
      <p:bldP spid="58377" grpId="0" animBg="1" autoUpdateAnimBg="0"/>
      <p:bldP spid="58378" grpId="0" animBg="1" autoUpdateAnimBg="0"/>
      <p:bldP spid="58379" grpId="0" animBg="1" autoUpdateAnimBg="0"/>
      <p:bldP spid="58380" grpId="0" animBg="1" autoUpdateAnimBg="0"/>
      <p:bldP spid="58381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8286750" cy="1138237"/>
          </a:xfrm>
          <a:solidFill>
            <a:srgbClr val="0066FF">
              <a:alpha val="18823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Половинку от зарплаты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Называют как, ребята?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6084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608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>
        <p:nvSpPr>
          <p:cNvPr id="593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94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94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94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94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59404" name="Rectangle 12"/>
          <p:cNvSpPr>
            <a:spLocks noChangeArrowheads="1"/>
          </p:cNvSpPr>
          <p:nvPr/>
        </p:nvSpPr>
        <p:spPr bwMode="auto">
          <a:xfrm rot="10800000" flipV="1">
            <a:off x="4540250" y="3354388"/>
            <a:ext cx="4321175" cy="641350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>
        <p:nvSpPr>
          <p:cNvPr id="46093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9411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594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 useBgFill="1">
        <p:nvSpPr>
          <p:cNvPr id="20" name="AutoShape 13"/>
          <p:cNvSpPr>
            <a:spLocks noChangeArrowheads="1"/>
          </p:cNvSpPr>
          <p:nvPr/>
        </p:nvSpPr>
        <p:spPr bwMode="auto">
          <a:xfrm rot="10800000">
            <a:off x="5146675" y="4365625"/>
            <a:ext cx="3714750" cy="1000125"/>
          </a:xfrm>
          <a:prstGeom prst="wedgeRectCallout">
            <a:avLst>
              <a:gd name="adj1" fmla="val -3523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ru-RU" altLang="ru-RU" sz="2800" b="1">
                <a:solidFill>
                  <a:srgbClr val="CC0000"/>
                </a:solidFill>
              </a:rPr>
              <a:t>аванс</a:t>
            </a:r>
          </a:p>
        </p:txBody>
      </p:sp>
      <p:pic>
        <p:nvPicPr>
          <p:cNvPr id="46101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2988" y="3033713"/>
            <a:ext cx="3017837" cy="2262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nimBg="1" autoUpdateAnimBg="0" advAuto="0"/>
      <p:bldP spid="59399" grpId="0" animBg="1" autoUpdateAnimBg="0"/>
      <p:bldP spid="59400" grpId="0" animBg="1" autoUpdateAnimBg="0"/>
      <p:bldP spid="59401" grpId="0" animBg="1" autoUpdateAnimBg="0"/>
      <p:bldP spid="59402" grpId="0" animBg="1" autoUpdateAnimBg="0"/>
      <p:bldP spid="59403" grpId="0" animBg="1" autoUpdateAnimBg="0"/>
      <p:bldP spid="59404" grpId="0" animBg="1" autoUpdateAnimBg="0"/>
      <p:bldP spid="2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07" name="WordArt 5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pic>
        <p:nvPicPr>
          <p:cNvPr id="47108" name="Picture 8" descr="J028275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1140">
            <a:off x="6227763" y="2420938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 rot="-697116">
            <a:off x="1042988" y="3644900"/>
            <a:ext cx="5492750" cy="20875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1450" name="WordArt 10"/>
          <p:cNvSpPr>
            <a:spLocks noChangeArrowheads="1" noChangeShapeType="1" noTextEdit="1"/>
          </p:cNvSpPr>
          <p:nvPr/>
        </p:nvSpPr>
        <p:spPr bwMode="auto">
          <a:xfrm>
            <a:off x="1908175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Количество баллов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уменьшаются в 2 раза! </a:t>
            </a:r>
          </a:p>
        </p:txBody>
      </p:sp>
      <p:sp>
        <p:nvSpPr>
          <p:cNvPr id="47111" name="AutoShape 11" descr="Букет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J02827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31302">
            <a:off x="6227763" y="2349500"/>
            <a:ext cx="2443162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8132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 rot="-493288">
            <a:off x="971550" y="3716338"/>
            <a:ext cx="5692775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Повезло! Заработанные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баллы удваиваются!</a:t>
            </a:r>
          </a:p>
        </p:txBody>
      </p:sp>
      <p:sp>
        <p:nvSpPr>
          <p:cNvPr id="48135" name="AutoShape 9" descr="Букет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6656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9155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-503879">
            <a:off x="1116013" y="3716338"/>
            <a:ext cx="549275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Повезло!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Дополнительно 10 баллов!</a:t>
            </a:r>
          </a:p>
        </p:txBody>
      </p:sp>
      <p:pic>
        <p:nvPicPr>
          <p:cNvPr id="49158" name="Picture 7" descr="J028273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89391">
            <a:off x="6156325" y="2420938"/>
            <a:ext cx="25161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AutoShape 8" descr="Букет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0179" name="WordArt 3" descr="Орех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pic>
        <p:nvPicPr>
          <p:cNvPr id="50180" name="Picture 4" descr="J028275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05666">
            <a:off x="6084888" y="23495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 rot="-697116">
            <a:off x="1042988" y="3716338"/>
            <a:ext cx="549275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979613" y="765175"/>
            <a:ext cx="66960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</a:t>
            </a:r>
          </a:p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Минус 5 баллов от общего количества!</a:t>
            </a:r>
          </a:p>
        </p:txBody>
      </p:sp>
      <p:sp>
        <p:nvSpPr>
          <p:cNvPr id="50183" name="AutoShape 7" descr="Букет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700213"/>
            <a:ext cx="7786687" cy="1657350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>
                <a:solidFill>
                  <a:srgbClr val="C00000"/>
                </a:solidFill>
              </a:rPr>
              <a:t>Стал владельцем, братцы, я -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>
                <a:solidFill>
                  <a:srgbClr val="C00000"/>
                </a:solidFill>
              </a:rPr>
              <a:t>Вот завода …</a:t>
            </a:r>
          </a:p>
        </p:txBody>
      </p:sp>
      <p:pic>
        <p:nvPicPr>
          <p:cNvPr id="15364" name="Picture 5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6" name="WordArt 7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4929188" y="4786313"/>
            <a:ext cx="3857625" cy="1306512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600" b="1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600" b="1">
                <a:solidFill>
                  <a:srgbClr val="C00000"/>
                </a:solidFill>
              </a:rPr>
              <a:t>акция</a:t>
            </a:r>
          </a:p>
        </p:txBody>
      </p:sp>
      <p:sp>
        <p:nvSpPr>
          <p:cNvPr id="15374" name="Rectangle 20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46" name="Rectangl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6647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7613" y="3640138"/>
            <a:ext cx="253365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nimBg="1" autoUpdateAnimBg="0" advAuto="0"/>
      <p:bldP spid="26633" grpId="0" animBg="1" autoUpdateAnimBg="0"/>
      <p:bldP spid="26634" grpId="0" animBg="1" autoUpdateAnimBg="0"/>
      <p:bldP spid="26635" grpId="0" animBg="1" autoUpdateAnimBg="0"/>
      <p:bldP spid="26636" grpId="0" animBg="1" autoUpdateAnimBg="0"/>
      <p:bldP spid="26637" grpId="0" animBg="1" autoUpdateAnimBg="0"/>
      <p:bldP spid="26639" grpId="0" animBg="1" autoUpdateAnimBg="0"/>
      <p:bldP spid="2664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85938"/>
            <a:ext cx="8497887" cy="1714500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4000" b="1" smtClean="0">
                <a:solidFill>
                  <a:srgbClr val="000099"/>
                </a:solidFill>
              </a:rPr>
              <a:t>Люди ходят на базар: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4000" b="1" smtClean="0">
                <a:solidFill>
                  <a:srgbClr val="000099"/>
                </a:solidFill>
              </a:rPr>
              <a:t>Там дешевле весь…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4000" b="1" smtClean="0">
              <a:solidFill>
                <a:srgbClr val="000099"/>
              </a:solidFill>
            </a:endParaRPr>
          </a:p>
        </p:txBody>
      </p:sp>
      <p:pic>
        <p:nvPicPr>
          <p:cNvPr id="16388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90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9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2970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9709" name="AutoShape 13"/>
          <p:cNvSpPr>
            <a:spLocks noChangeArrowheads="1"/>
          </p:cNvSpPr>
          <p:nvPr/>
        </p:nvSpPr>
        <p:spPr bwMode="auto">
          <a:xfrm rot="10800000">
            <a:off x="4932363" y="4797425"/>
            <a:ext cx="4211637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400" b="1">
              <a:solidFill>
                <a:srgbClr val="CC0000"/>
              </a:solidFill>
            </a:endParaRPr>
          </a:p>
          <a:p>
            <a:pPr algn="ctr" eaLnBrk="1" hangingPunct="1"/>
            <a:endParaRPr lang="ru-RU" altLang="ru-RU" sz="3200" b="1">
              <a:solidFill>
                <a:srgbClr val="CC0000"/>
              </a:solidFill>
            </a:endParaRPr>
          </a:p>
        </p:txBody>
      </p:sp>
      <p:sp>
        <p:nvSpPr>
          <p:cNvPr id="16398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15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297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sp>
        <p:nvSpPr>
          <p:cNvPr id="16405" name="TextBox 2"/>
          <p:cNvSpPr txBox="1">
            <a:spLocks noChangeArrowheads="1"/>
          </p:cNvSpPr>
          <p:nvPr/>
        </p:nvSpPr>
        <p:spPr bwMode="auto">
          <a:xfrm>
            <a:off x="4932363" y="5084763"/>
            <a:ext cx="4211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 товар </a:t>
            </a:r>
          </a:p>
        </p:txBody>
      </p:sp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104900" y="3573463"/>
            <a:ext cx="2665413" cy="1998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nimBg="1" autoUpdateAnimBg="0" advAuto="0"/>
      <p:bldP spid="29703" grpId="0" animBg="1" autoUpdateAnimBg="0"/>
      <p:bldP spid="29704" grpId="0" animBg="1" autoUpdateAnimBg="0"/>
      <p:bldP spid="29705" grpId="0" animBg="1" autoUpdateAnimBg="0"/>
      <p:bldP spid="29706" grpId="0" animBg="1" autoUpdateAnimBg="0"/>
      <p:bldP spid="29707" grpId="0" animBg="1" autoUpdateAnimBg="0"/>
      <p:bldP spid="29708" grpId="0" animBg="1" autoUpdateAnimBg="0"/>
      <p:bldP spid="2970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85938"/>
            <a:ext cx="8750300" cy="1211262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smtClean="0">
                <a:solidFill>
                  <a:srgbClr val="000099"/>
                </a:solidFill>
              </a:rPr>
              <a:t>На товаре быть должна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smtClean="0">
                <a:solidFill>
                  <a:srgbClr val="000099"/>
                </a:solidFill>
              </a:rPr>
              <a:t>Обязательно…</a:t>
            </a:r>
          </a:p>
        </p:txBody>
      </p:sp>
      <p:pic>
        <p:nvPicPr>
          <p:cNvPr id="17412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414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307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073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073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8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C0000"/>
                </a:solidFill>
              </a:rPr>
              <a:t>цена</a:t>
            </a:r>
          </a:p>
          <a:p>
            <a:pPr algn="ctr" eaLnBrk="1" hangingPunct="1"/>
            <a:endParaRPr lang="ru-RU" altLang="ru-RU" sz="2800" b="1">
              <a:solidFill>
                <a:srgbClr val="CC0000"/>
              </a:solidFill>
            </a:endParaRPr>
          </a:p>
        </p:txBody>
      </p:sp>
      <p:sp>
        <p:nvSpPr>
          <p:cNvPr id="17422" name="Rectangle 18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40" name="Rectangl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0742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5500" y="3233738"/>
            <a:ext cx="2774950" cy="2211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nimBg="1" autoUpdateAnimBg="0" advAuto="0"/>
      <p:bldP spid="30727" grpId="0" animBg="1" autoUpdateAnimBg="0"/>
      <p:bldP spid="30728" grpId="0" animBg="1" autoUpdateAnimBg="0"/>
      <p:bldP spid="30729" grpId="0" animBg="1" autoUpdateAnimBg="0"/>
      <p:bldP spid="30730" grpId="0" animBg="1" autoUpdateAnimBg="0"/>
      <p:bldP spid="30731" grpId="0" animBg="1" autoUpdateAnimBg="0"/>
      <p:bldP spid="30732" grpId="0" animBg="1" autoUpdateAnimBg="0"/>
      <p:bldP spid="3073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77225" cy="1138237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>
                <a:solidFill>
                  <a:srgbClr val="000099"/>
                </a:solidFill>
              </a:rPr>
              <a:t>Как ребёнка нет без мамы,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>
                <a:solidFill>
                  <a:srgbClr val="000099"/>
                </a:solidFill>
              </a:rPr>
              <a:t>Сбыта нету без…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4000" b="1" smtClean="0">
              <a:solidFill>
                <a:srgbClr val="000099"/>
              </a:solidFill>
            </a:endParaRPr>
          </a:p>
        </p:txBody>
      </p:sp>
      <p:pic>
        <p:nvPicPr>
          <p:cNvPr id="18436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8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31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1756" name="Rectangle 12"/>
          <p:cNvSpPr>
            <a:spLocks noChangeArrowheads="1"/>
          </p:cNvSpPr>
          <p:nvPr/>
        </p:nvSpPr>
        <p:spPr bwMode="auto">
          <a:xfrm>
            <a:off x="4643438" y="34877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1757" name="AutoShape 13"/>
          <p:cNvSpPr>
            <a:spLocks noChangeArrowheads="1"/>
          </p:cNvSpPr>
          <p:nvPr/>
        </p:nvSpPr>
        <p:spPr bwMode="auto">
          <a:xfrm rot="10800000">
            <a:off x="4787900" y="4670425"/>
            <a:ext cx="4229100" cy="143827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8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800" b="1">
                <a:solidFill>
                  <a:srgbClr val="CC0000"/>
                </a:solidFill>
              </a:rPr>
              <a:t>рекламы   </a:t>
            </a:r>
          </a:p>
        </p:txBody>
      </p:sp>
      <p:sp>
        <p:nvSpPr>
          <p:cNvPr id="18446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176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176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8" y="3249613"/>
            <a:ext cx="4278312" cy="213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nimBg="1" autoUpdateAnimBg="0" advAuto="0"/>
      <p:bldP spid="31751" grpId="0" animBg="1" autoUpdateAnimBg="0"/>
      <p:bldP spid="31752" grpId="0" animBg="1" autoUpdateAnimBg="0"/>
      <p:bldP spid="31753" grpId="0" animBg="1" autoUpdateAnimBg="0"/>
      <p:bldP spid="31754" grpId="0" animBg="1" autoUpdateAnimBg="0"/>
      <p:bldP spid="31755" grpId="0" animBg="1" autoUpdateAnimBg="0"/>
      <p:bldP spid="31756" grpId="0" animBg="1" autoUpdateAnimBg="0"/>
      <p:bldP spid="3175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782763"/>
            <a:ext cx="8572500" cy="1154112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400" b="1" smtClean="0">
                <a:solidFill>
                  <a:schemeClr val="accent2"/>
                </a:solidFill>
              </a:rPr>
              <a:t>Коль трудился круглый год,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400" b="1" smtClean="0">
                <a:solidFill>
                  <a:schemeClr val="accent2"/>
                </a:solidFill>
              </a:rPr>
              <a:t>Будет кругленьким…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3400" b="1" smtClean="0">
              <a:solidFill>
                <a:schemeClr val="accent2"/>
              </a:solidFill>
            </a:endParaRPr>
          </a:p>
        </p:txBody>
      </p:sp>
      <p:pic>
        <p:nvPicPr>
          <p:cNvPr id="19460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2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327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2780" name="Rectangle 12"/>
          <p:cNvSpPr>
            <a:spLocks noChangeArrowheads="1"/>
          </p:cNvSpPr>
          <p:nvPr/>
        </p:nvSpPr>
        <p:spPr bwMode="auto">
          <a:xfrm>
            <a:off x="4570413" y="3459163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2781" name="AutoShape 13"/>
          <p:cNvSpPr>
            <a:spLocks noChangeArrowheads="1"/>
          </p:cNvSpPr>
          <p:nvPr/>
        </p:nvSpPr>
        <p:spPr bwMode="auto">
          <a:xfrm rot="10800000">
            <a:off x="4992688" y="4562475"/>
            <a:ext cx="4084637" cy="1565275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 altLang="ru-RU" sz="2400" b="1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400" b="1">
                <a:solidFill>
                  <a:srgbClr val="CC0000"/>
                </a:solidFill>
              </a:rPr>
              <a:t>доход</a:t>
            </a:r>
          </a:p>
        </p:txBody>
      </p:sp>
      <p:sp>
        <p:nvSpPr>
          <p:cNvPr id="19470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87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278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3167063"/>
            <a:ext cx="3463925" cy="227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nimBg="1" autoUpdateAnimBg="0" advAuto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79" grpId="0" animBg="1" autoUpdateAnimBg="0"/>
      <p:bldP spid="32780" grpId="0" animBg="1" autoUpdateAnimBg="0"/>
      <p:bldP spid="3278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2487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28813"/>
            <a:ext cx="8429625" cy="1212850"/>
          </a:xfrm>
          <a:solidFill>
            <a:srgbClr val="FFFF00">
              <a:alpha val="34117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400" b="1" smtClean="0">
                <a:solidFill>
                  <a:schemeClr val="accent2"/>
                </a:solidFill>
              </a:rPr>
              <a:t>Журчат ручьи, промокли ноги,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3400" b="1" smtClean="0">
                <a:solidFill>
                  <a:schemeClr val="accent2"/>
                </a:solidFill>
              </a:rPr>
              <a:t>Весной пора платить ...</a:t>
            </a:r>
          </a:p>
        </p:txBody>
      </p:sp>
      <p:pic>
        <p:nvPicPr>
          <p:cNvPr id="20484" name="Picture 4" descr="J01892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6" name="WordArt 6" descr="Орех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337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8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 useBgFill="1">
        <p:nvSpPr>
          <p:cNvPr id="33804" name="Rectangle 12"/>
          <p:cNvSpPr>
            <a:spLocks noChangeArrowheads="1"/>
          </p:cNvSpPr>
          <p:nvPr/>
        </p:nvSpPr>
        <p:spPr bwMode="auto">
          <a:xfrm>
            <a:off x="4464050" y="32845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3805" name="AutoShape 13"/>
          <p:cNvSpPr>
            <a:spLocks noChangeArrowheads="1"/>
          </p:cNvSpPr>
          <p:nvPr/>
        </p:nvSpPr>
        <p:spPr bwMode="auto">
          <a:xfrm rot="10800000">
            <a:off x="5003800" y="4437063"/>
            <a:ext cx="4013200" cy="1152525"/>
          </a:xfrm>
          <a:prstGeom prst="wedgeRectCallout">
            <a:avLst>
              <a:gd name="adj1" fmla="val -972"/>
              <a:gd name="adj2" fmla="val 9365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>
              <a:lnSpc>
                <a:spcPct val="80000"/>
              </a:lnSpc>
            </a:pPr>
            <a:endParaRPr lang="ru-RU" altLang="ru-RU" sz="28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800" b="1">
                <a:solidFill>
                  <a:srgbClr val="CC0000"/>
                </a:solidFill>
              </a:rPr>
              <a:t>налоги</a:t>
            </a:r>
          </a:p>
        </p:txBody>
      </p:sp>
      <p:sp>
        <p:nvSpPr>
          <p:cNvPr id="20494" name="Rectangle 17"/>
          <p:cNvSpPr>
            <a:spLocks noChangeArrowheads="1"/>
          </p:cNvSpPr>
          <p:nvPr/>
        </p:nvSpPr>
        <p:spPr bwMode="auto">
          <a:xfrm>
            <a:off x="0" y="6297613"/>
            <a:ext cx="9144000" cy="560387"/>
          </a:xfrm>
          <a:prstGeom prst="rect">
            <a:avLst/>
          </a:prstGeom>
          <a:solidFill>
            <a:srgbClr val="3366FF">
              <a:alpha val="30980"/>
            </a:srgbClr>
          </a:solidFill>
          <a:ln w="57150" algn="ctr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811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425" y="6453188"/>
            <a:ext cx="1420813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/>
              <a:t>Правила игры</a:t>
            </a:r>
          </a:p>
        </p:txBody>
      </p:sp>
      <p:sp>
        <p:nvSpPr>
          <p:cNvPr id="338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451725" y="6453188"/>
            <a:ext cx="1565275" cy="288925"/>
          </a:xfrm>
          <a:prstGeom prst="rect">
            <a:avLst/>
          </a:prstGeom>
          <a:gradFill rotWithShape="0">
            <a:gsLst>
              <a:gs pos="0">
                <a:srgbClr val="8488C4">
                  <a:gamma/>
                  <a:shade val="46275"/>
                  <a:invGamma/>
                </a:srgbClr>
              </a:gs>
              <a:gs pos="50000">
                <a:srgbClr val="8488C4">
                  <a:alpha val="63000"/>
                </a:srgbClr>
              </a:gs>
              <a:gs pos="100000">
                <a:srgbClr val="8488C4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>
                <a:solidFill>
                  <a:srgbClr val="FF0000"/>
                </a:solidFill>
              </a:rPr>
              <a:t>Продолжить игру</a:t>
            </a:r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2663" y="3429000"/>
            <a:ext cx="3024187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nimBg="1" autoUpdateAnimBg="0" advAuto="0"/>
      <p:bldP spid="33799" grpId="0" animBg="1" autoUpdateAnimBg="0"/>
      <p:bldP spid="33800" grpId="0" animBg="1" autoUpdateAnimBg="0"/>
      <p:bldP spid="33801" grpId="0" animBg="1" autoUpdateAnimBg="0"/>
      <p:bldP spid="33802" grpId="0" animBg="1" autoUpdateAnimBg="0"/>
      <p:bldP spid="33803" grpId="0" animBg="1" autoUpdateAnimBg="0"/>
      <p:bldP spid="33804" grpId="0" animBg="1" autoUpdateAnimBg="0"/>
      <p:bldP spid="33805" grpId="0" animBg="1" autoUpdateAnimBg="0"/>
    </p:bldLst>
  </p:timing>
</p:sld>
</file>

<file path=ppt/theme/theme1.xml><?xml version="1.0" encoding="utf-8"?>
<a:theme xmlns:a="http://schemas.openxmlformats.org/drawingml/2006/main" name="ОБЩЕСТВОВЕД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8488C4">
                <a:gamma/>
                <a:shade val="46275"/>
                <a:invGamma/>
              </a:srgbClr>
            </a:gs>
            <a:gs pos="50000">
              <a:srgbClr val="8488C4">
                <a:alpha val="63000"/>
              </a:srgbClr>
            </a:gs>
            <a:gs pos="100000">
              <a:srgbClr val="8488C4">
                <a:gamma/>
                <a:shade val="46275"/>
                <a:invGamma/>
              </a:srgbClr>
            </a:gs>
          </a:gsLst>
          <a:lin ang="5400000" scaled="1"/>
        </a:gradFill>
        <a:ln w="12700" algn="ctr">
          <a:noFill/>
          <a:miter lim="800000"/>
          <a:headEnd/>
          <a:tailEnd/>
        </a:ln>
        <a:effectLst/>
      </a:spPr>
      <a:bodyPr wrap="none" anchor="ctr"/>
      <a:lstStyle>
        <a:defPPr algn="ctr" eaLnBrk="1" hangingPunct="1">
          <a:defRPr sz="14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857</Words>
  <Application>Microsoft Office PowerPoint</Application>
  <PresentationFormat>Экран (4:3)</PresentationFormat>
  <Paragraphs>343</Paragraphs>
  <Slides>38</Slides>
  <Notes>36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ОБЩЕСТВОВЕД</vt:lpstr>
      <vt:lpstr>Презентация PowerPoint</vt:lpstr>
      <vt:lpstr>Презентация PowerPoint</vt:lpstr>
      <vt:lpstr>Презентация PowerPoint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Презентация PowerPoint</vt:lpstr>
      <vt:lpstr>ВНИМАНИЕ !  ВОПРОС</vt:lpstr>
      <vt:lpstr>ВНИМАНИЕ !  ВОПРОС</vt:lpstr>
      <vt:lpstr>ВНИМАНИЕ !  ВОПРОС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Юлия Русскова</Manager>
  <Company>ГОУ СОШ № 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Обществовед</dc:title>
  <dc:subject>Общество</dc:subject>
  <dc:creator>Юлия Русскова;Губарева Л.А.</dc:creator>
  <cp:keywords>Общество, экология, космос, мировой океан, и т.д.</cp:keywords>
  <dc:description>Используется как внеклассное мероприятие в рамках предметной недели</dc:description>
  <cp:lastModifiedBy>Тарасова</cp:lastModifiedBy>
  <cp:revision>249</cp:revision>
  <dcterms:created xsi:type="dcterms:W3CDTF">2005-02-06T04:29:15Z</dcterms:created>
  <dcterms:modified xsi:type="dcterms:W3CDTF">2023-06-26T04:10:29Z</dcterms:modified>
  <cp:category>высшая</cp:category>
</cp:coreProperties>
</file>